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78" r:id="rId6"/>
    <p:sldId id="279" r:id="rId7"/>
    <p:sldId id="280" r:id="rId8"/>
    <p:sldId id="281" r:id="rId9"/>
    <p:sldId id="1103" r:id="rId10"/>
    <p:sldId id="1105" r:id="rId11"/>
    <p:sldId id="1104" r:id="rId12"/>
    <p:sldId id="297" r:id="rId13"/>
    <p:sldId id="283" r:id="rId14"/>
    <p:sldId id="284" r:id="rId15"/>
    <p:sldId id="282" r:id="rId16"/>
    <p:sldId id="259" r:id="rId17"/>
    <p:sldId id="287" r:id="rId18"/>
    <p:sldId id="285" r:id="rId19"/>
    <p:sldId id="288" r:id="rId20"/>
    <p:sldId id="1100" r:id="rId21"/>
    <p:sldId id="1102" r:id="rId22"/>
    <p:sldId id="290" r:id="rId23"/>
    <p:sldId id="276"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179716-C347-486B-A6A3-E6FDCCF9ED5D}">
          <p14:sldIdLst>
            <p14:sldId id="256"/>
            <p14:sldId id="278"/>
            <p14:sldId id="279"/>
            <p14:sldId id="280"/>
            <p14:sldId id="281"/>
            <p14:sldId id="1103"/>
            <p14:sldId id="1105"/>
            <p14:sldId id="1104"/>
            <p14:sldId id="297"/>
            <p14:sldId id="283"/>
            <p14:sldId id="284"/>
            <p14:sldId id="282"/>
            <p14:sldId id="259"/>
            <p14:sldId id="287"/>
            <p14:sldId id="285"/>
          </p14:sldIdLst>
        </p14:section>
        <p14:section name="Untitled Section" id="{DEA3C5FB-23CA-4DFA-BBB8-12D4C101E568}">
          <p14:sldIdLst>
            <p14:sldId id="288"/>
            <p14:sldId id="1100"/>
            <p14:sldId id="1102"/>
            <p14:sldId id="290"/>
            <p14:sldId id="276"/>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Alston" initials="RA" lastIdx="7" clrIdx="0">
    <p:extLst>
      <p:ext uri="{19B8F6BF-5375-455C-9EA6-DF929625EA0E}">
        <p15:presenceInfo xmlns:p15="http://schemas.microsoft.com/office/powerpoint/2012/main" userId="S::ralston@harveywatt.com::cabd6809-c688-4194-b249-818e714067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14D7D"/>
    <a:srgbClr val="4C3BAD"/>
    <a:srgbClr val="183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65823-CF82-E9D7-7EDE-7300B5566B10}" v="194" dt="2026-02-05T18:19:38.795"/>
    <p1510:client id="{B97172C4-07DE-F049-80CE-6A34B4AF69CD}" v="9" dt="2026-02-05T17:48:53.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04" d="100"/>
          <a:sy n="104" d="100"/>
        </p:scale>
        <p:origin x="232" y="5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Alston" userId="cabd6809-c688-4194-b249-818e714067d1" providerId="ADAL" clId="{D605DFBF-7082-416E-AE56-610CBB7C7204}"/>
    <pc:docChg chg="modSld">
      <pc:chgData name="Rob Alston" userId="cabd6809-c688-4194-b249-818e714067d1" providerId="ADAL" clId="{D605DFBF-7082-416E-AE56-610CBB7C7204}" dt="2026-01-13T19:43:04.120" v="50" actId="20577"/>
      <pc:docMkLst>
        <pc:docMk/>
      </pc:docMkLst>
      <pc:sldChg chg="modSp mod">
        <pc:chgData name="Rob Alston" userId="cabd6809-c688-4194-b249-818e714067d1" providerId="ADAL" clId="{D605DFBF-7082-416E-AE56-610CBB7C7204}" dt="2026-01-13T19:26:09.418" v="0" actId="20577"/>
        <pc:sldMkLst>
          <pc:docMk/>
          <pc:sldMk cId="655647286" sldId="281"/>
        </pc:sldMkLst>
        <pc:spChg chg="mod">
          <ac:chgData name="Rob Alston" userId="cabd6809-c688-4194-b249-818e714067d1" providerId="ADAL" clId="{D605DFBF-7082-416E-AE56-610CBB7C7204}" dt="2026-01-13T19:26:09.418" v="0" actId="20577"/>
          <ac:spMkLst>
            <pc:docMk/>
            <pc:sldMk cId="655647286" sldId="281"/>
            <ac:spMk id="7" creationId="{00000000-0000-0000-0000-000000000000}"/>
          </ac:spMkLst>
        </pc:spChg>
      </pc:sldChg>
      <pc:sldChg chg="modSp mod">
        <pc:chgData name="Rob Alston" userId="cabd6809-c688-4194-b249-818e714067d1" providerId="ADAL" clId="{D605DFBF-7082-416E-AE56-610CBB7C7204}" dt="2026-01-13T19:43:04.120" v="50" actId="20577"/>
        <pc:sldMkLst>
          <pc:docMk/>
          <pc:sldMk cId="1926284529" sldId="283"/>
        </pc:sldMkLst>
        <pc:spChg chg="mod">
          <ac:chgData name="Rob Alston" userId="cabd6809-c688-4194-b249-818e714067d1" providerId="ADAL" clId="{D605DFBF-7082-416E-AE56-610CBB7C7204}" dt="2026-01-13T19:43:04.120" v="50" actId="20577"/>
          <ac:spMkLst>
            <pc:docMk/>
            <pc:sldMk cId="1926284529" sldId="283"/>
            <ac:spMk id="11" creationId="{8775ABF9-9409-472A-98A0-344837618099}"/>
          </ac:spMkLst>
        </pc:spChg>
      </pc:sldChg>
    </pc:docChg>
  </pc:docChgLst>
  <pc:docChgLst>
    <pc:chgData name="Kerri Danas" userId="S::kdanas@harveywatt.com::2581d3b6-3167-4a55-afa8-c5c44da80bab" providerId="AD" clId="Web-{25065823-CF82-E9D7-7EDE-7300B5566B10}"/>
    <pc:docChg chg="modSld">
      <pc:chgData name="Kerri Danas" userId="S::kdanas@harveywatt.com::2581d3b6-3167-4a55-afa8-c5c44da80bab" providerId="AD" clId="Web-{25065823-CF82-E9D7-7EDE-7300B5566B10}" dt="2026-02-05T18:19:38.795" v="117" actId="1076"/>
      <pc:docMkLst>
        <pc:docMk/>
      </pc:docMkLst>
      <pc:sldChg chg="addSp delSp modSp">
        <pc:chgData name="Kerri Danas" userId="S::kdanas@harveywatt.com::2581d3b6-3167-4a55-afa8-c5c44da80bab" providerId="AD" clId="Web-{25065823-CF82-E9D7-7EDE-7300B5566B10}" dt="2026-02-05T18:19:38.795" v="117" actId="1076"/>
        <pc:sldMkLst>
          <pc:docMk/>
          <pc:sldMk cId="0" sldId="1105"/>
        </pc:sldMkLst>
        <pc:spChg chg="mod">
          <ac:chgData name="Kerri Danas" userId="S::kdanas@harveywatt.com::2581d3b6-3167-4a55-afa8-c5c44da80bab" providerId="AD" clId="Web-{25065823-CF82-E9D7-7EDE-7300B5566B10}" dt="2026-02-05T18:03:59.023" v="23" actId="20577"/>
          <ac:spMkLst>
            <pc:docMk/>
            <pc:sldMk cId="0" sldId="1105"/>
            <ac:spMk id="2" creationId="{00000000-0000-0000-0000-000000000000}"/>
          </ac:spMkLst>
        </pc:spChg>
        <pc:spChg chg="add del mod">
          <ac:chgData name="Kerri Danas" userId="S::kdanas@harveywatt.com::2581d3b6-3167-4a55-afa8-c5c44da80bab" providerId="AD" clId="Web-{25065823-CF82-E9D7-7EDE-7300B5566B10}" dt="2026-02-05T18:12:06.395" v="90"/>
          <ac:spMkLst>
            <pc:docMk/>
            <pc:sldMk cId="0" sldId="1105"/>
            <ac:spMk id="3" creationId="{C3CF85D8-C550-6FDE-6471-8E5E12D146B7}"/>
          </ac:spMkLst>
        </pc:spChg>
        <pc:spChg chg="mod">
          <ac:chgData name="Kerri Danas" userId="S::kdanas@harveywatt.com::2581d3b6-3167-4a55-afa8-c5c44da80bab" providerId="AD" clId="Web-{25065823-CF82-E9D7-7EDE-7300B5566B10}" dt="2026-02-05T18:15:32.278" v="106" actId="20577"/>
          <ac:spMkLst>
            <pc:docMk/>
            <pc:sldMk cId="0" sldId="1105"/>
            <ac:spMk id="4" creationId="{00000000-0000-0000-0000-000000000000}"/>
          </ac:spMkLst>
        </pc:spChg>
        <pc:spChg chg="add mod">
          <ac:chgData name="Kerri Danas" userId="S::kdanas@harveywatt.com::2581d3b6-3167-4a55-afa8-c5c44da80bab" providerId="AD" clId="Web-{25065823-CF82-E9D7-7EDE-7300B5566B10}" dt="2026-02-05T18:19:38.795" v="117" actId="1076"/>
          <ac:spMkLst>
            <pc:docMk/>
            <pc:sldMk cId="0" sldId="1105"/>
            <ac:spMk id="6" creationId="{3B88D5DD-CE79-5CDD-1636-CF3E47D52EEE}"/>
          </ac:spMkLst>
        </pc:spChg>
        <pc:graphicFrameChg chg="mod">
          <ac:chgData name="Kerri Danas" userId="S::kdanas@harveywatt.com::2581d3b6-3167-4a55-afa8-c5c44da80bab" providerId="AD" clId="Web-{25065823-CF82-E9D7-7EDE-7300B5566B10}" dt="2026-02-05T18:12:48.352" v="96" actId="14100"/>
          <ac:graphicFrameMkLst>
            <pc:docMk/>
            <pc:sldMk cId="0" sldId="1105"/>
            <ac:graphicFrameMk id="5" creationId="{00000000-0000-0000-0000-000000000000}"/>
          </ac:graphicFrameMkLst>
        </pc:graphicFrameChg>
      </pc:sldChg>
    </pc:docChg>
  </pc:docChgLst>
  <pc:docChgLst>
    <pc:chgData name="Rob Alston" userId="cabd6809-c688-4194-b249-818e714067d1" providerId="ADAL" clId="{C3DDB5BC-1D47-54D8-9A89-36562E4D4E04}"/>
    <pc:docChg chg="custSel addSld delSld modSld modSection">
      <pc:chgData name="Rob Alston" userId="cabd6809-c688-4194-b249-818e714067d1" providerId="ADAL" clId="{C3DDB5BC-1D47-54D8-9A89-36562E4D4E04}" dt="2026-02-05T19:40:56.285" v="816" actId="27636"/>
      <pc:docMkLst>
        <pc:docMk/>
      </pc:docMkLst>
      <pc:sldChg chg="modSp">
        <pc:chgData name="Rob Alston" userId="cabd6809-c688-4194-b249-818e714067d1" providerId="ADAL" clId="{C3DDB5BC-1D47-54D8-9A89-36562E4D4E04}" dt="2026-01-29T17:24:23.791" v="7" actId="14826"/>
        <pc:sldMkLst>
          <pc:docMk/>
          <pc:sldMk cId="2038291058" sldId="256"/>
        </pc:sldMkLst>
        <pc:picChg chg="mod">
          <ac:chgData name="Rob Alston" userId="cabd6809-c688-4194-b249-818e714067d1" providerId="ADAL" clId="{C3DDB5BC-1D47-54D8-9A89-36562E4D4E04}" dt="2026-01-29T17:24:23.791" v="7" actId="14826"/>
          <ac:picMkLst>
            <pc:docMk/>
            <pc:sldMk cId="2038291058" sldId="256"/>
            <ac:picMk id="5" creationId="{43BB4D3D-C849-9AD0-45E5-4C7DF4FC8283}"/>
          </ac:picMkLst>
        </pc:picChg>
      </pc:sldChg>
      <pc:sldChg chg="modSp mod">
        <pc:chgData name="Rob Alston" userId="cabd6809-c688-4194-b249-818e714067d1" providerId="ADAL" clId="{C3DDB5BC-1D47-54D8-9A89-36562E4D4E04}" dt="2026-01-29T17:46:43.367" v="793" actId="20577"/>
        <pc:sldMkLst>
          <pc:docMk/>
          <pc:sldMk cId="2545434121" sldId="287"/>
        </pc:sldMkLst>
        <pc:graphicFrameChg chg="modGraphic">
          <ac:chgData name="Rob Alston" userId="cabd6809-c688-4194-b249-818e714067d1" providerId="ADAL" clId="{C3DDB5BC-1D47-54D8-9A89-36562E4D4E04}" dt="2026-01-29T17:46:43.367" v="793" actId="20577"/>
          <ac:graphicFrameMkLst>
            <pc:docMk/>
            <pc:sldMk cId="2545434121" sldId="287"/>
            <ac:graphicFrameMk id="5" creationId="{BCF94250-6887-4A86-CA6C-BC8F9C0EC221}"/>
          </ac:graphicFrameMkLst>
        </pc:graphicFrameChg>
      </pc:sldChg>
      <pc:sldChg chg="del">
        <pc:chgData name="Rob Alston" userId="cabd6809-c688-4194-b249-818e714067d1" providerId="ADAL" clId="{C3DDB5BC-1D47-54D8-9A89-36562E4D4E04}" dt="2026-02-05T19:40:37.890" v="814" actId="2696"/>
        <pc:sldMkLst>
          <pc:docMk/>
          <pc:sldMk cId="1910131800" sldId="293"/>
        </pc:sldMkLst>
      </pc:sldChg>
      <pc:sldChg chg="modSp del mod">
        <pc:chgData name="Rob Alston" userId="cabd6809-c688-4194-b249-818e714067d1" providerId="ADAL" clId="{C3DDB5BC-1D47-54D8-9A89-36562E4D4E04}" dt="2026-02-05T19:40:18.512" v="813" actId="2696"/>
        <pc:sldMkLst>
          <pc:docMk/>
          <pc:sldMk cId="2983195086" sldId="1101"/>
        </pc:sldMkLst>
      </pc:sldChg>
      <pc:sldChg chg="modSp mod">
        <pc:chgData name="Rob Alston" userId="cabd6809-c688-4194-b249-818e714067d1" providerId="ADAL" clId="{C3DDB5BC-1D47-54D8-9A89-36562E4D4E04}" dt="2026-02-05T19:40:56.285" v="816" actId="27636"/>
        <pc:sldMkLst>
          <pc:docMk/>
          <pc:sldMk cId="2896843886" sldId="1102"/>
        </pc:sldMkLst>
        <pc:spChg chg="mod">
          <ac:chgData name="Rob Alston" userId="cabd6809-c688-4194-b249-818e714067d1" providerId="ADAL" clId="{C3DDB5BC-1D47-54D8-9A89-36562E4D4E04}" dt="2026-02-05T19:40:56.285" v="816" actId="27636"/>
          <ac:spMkLst>
            <pc:docMk/>
            <pc:sldMk cId="2896843886" sldId="1102"/>
            <ac:spMk id="3" creationId="{6F874341-5339-D8F8-41CC-80DE17E3E582}"/>
          </ac:spMkLst>
        </pc:spChg>
      </pc:sldChg>
      <pc:sldChg chg="modSp new mod">
        <pc:chgData name="Rob Alston" userId="cabd6809-c688-4194-b249-818e714067d1" providerId="ADAL" clId="{C3DDB5BC-1D47-54D8-9A89-36562E4D4E04}" dt="2026-01-29T17:42:06.102" v="730" actId="114"/>
        <pc:sldMkLst>
          <pc:docMk/>
          <pc:sldMk cId="3709630950" sldId="1103"/>
        </pc:sldMkLst>
        <pc:spChg chg="mod">
          <ac:chgData name="Rob Alston" userId="cabd6809-c688-4194-b249-818e714067d1" providerId="ADAL" clId="{C3DDB5BC-1D47-54D8-9A89-36562E4D4E04}" dt="2026-01-29T17:41:15.906" v="721" actId="20577"/>
          <ac:spMkLst>
            <pc:docMk/>
            <pc:sldMk cId="3709630950" sldId="1103"/>
            <ac:spMk id="2" creationId="{057D18A0-9E27-01AB-BD73-1F517726218E}"/>
          </ac:spMkLst>
        </pc:spChg>
        <pc:spChg chg="mod">
          <ac:chgData name="Rob Alston" userId="cabd6809-c688-4194-b249-818e714067d1" providerId="ADAL" clId="{C3DDB5BC-1D47-54D8-9A89-36562E4D4E04}" dt="2026-01-29T17:41:53.925" v="728" actId="12"/>
          <ac:spMkLst>
            <pc:docMk/>
            <pc:sldMk cId="3709630950" sldId="1103"/>
            <ac:spMk id="3" creationId="{ED32BD41-17DA-D490-CA27-769B14B625A3}"/>
          </ac:spMkLst>
        </pc:spChg>
        <pc:spChg chg="mod">
          <ac:chgData name="Rob Alston" userId="cabd6809-c688-4194-b249-818e714067d1" providerId="ADAL" clId="{C3DDB5BC-1D47-54D8-9A89-36562E4D4E04}" dt="2026-01-29T17:42:06.102" v="730" actId="114"/>
          <ac:spMkLst>
            <pc:docMk/>
            <pc:sldMk cId="3709630950" sldId="1103"/>
            <ac:spMk id="4" creationId="{9BBCA786-8438-3709-E11A-5924B9B80DBA}"/>
          </ac:spMkLst>
        </pc:spChg>
      </pc:sldChg>
      <pc:sldChg chg="addSp delSp modSp new mod">
        <pc:chgData name="Rob Alston" userId="cabd6809-c688-4194-b249-818e714067d1" providerId="ADAL" clId="{C3DDB5BC-1D47-54D8-9A89-36562E4D4E04}" dt="2026-01-29T17:44:43.287" v="778" actId="1076"/>
        <pc:sldMkLst>
          <pc:docMk/>
          <pc:sldMk cId="1421718834" sldId="1104"/>
        </pc:sldMkLst>
        <pc:spChg chg="mod">
          <ac:chgData name="Rob Alston" userId="cabd6809-c688-4194-b249-818e714067d1" providerId="ADAL" clId="{C3DDB5BC-1D47-54D8-9A89-36562E4D4E04}" dt="2026-01-29T17:44:02.200" v="769" actId="20577"/>
          <ac:spMkLst>
            <pc:docMk/>
            <pc:sldMk cId="1421718834" sldId="1104"/>
            <ac:spMk id="2" creationId="{39AFFD51-13C1-C960-76F5-54FC3C79A8B0}"/>
          </ac:spMkLst>
        </pc:spChg>
        <pc:spChg chg="mod">
          <ac:chgData name="Rob Alston" userId="cabd6809-c688-4194-b249-818e714067d1" providerId="ADAL" clId="{C3DDB5BC-1D47-54D8-9A89-36562E4D4E04}" dt="2026-01-29T17:43:38.083" v="736"/>
          <ac:spMkLst>
            <pc:docMk/>
            <pc:sldMk cId="1421718834" sldId="1104"/>
            <ac:spMk id="17" creationId="{DCEDAE5E-D6E1-6BA5-91B0-56C8C255AC6C}"/>
          </ac:spMkLst>
        </pc:spChg>
        <pc:spChg chg="mod">
          <ac:chgData name="Rob Alston" userId="cabd6809-c688-4194-b249-818e714067d1" providerId="ADAL" clId="{C3DDB5BC-1D47-54D8-9A89-36562E4D4E04}" dt="2026-01-29T17:43:38.083" v="736"/>
          <ac:spMkLst>
            <pc:docMk/>
            <pc:sldMk cId="1421718834" sldId="1104"/>
            <ac:spMk id="18" creationId="{A6D91D88-21C1-68BE-AAD3-A98BB8F67BFB}"/>
          </ac:spMkLst>
        </pc:spChg>
        <pc:spChg chg="mod">
          <ac:chgData name="Rob Alston" userId="cabd6809-c688-4194-b249-818e714067d1" providerId="ADAL" clId="{C3DDB5BC-1D47-54D8-9A89-36562E4D4E04}" dt="2026-01-29T17:43:38.083" v="736"/>
          <ac:spMkLst>
            <pc:docMk/>
            <pc:sldMk cId="1421718834" sldId="1104"/>
            <ac:spMk id="19" creationId="{34AC0F72-C194-F2D8-02BB-091610CE155D}"/>
          </ac:spMkLst>
        </pc:spChg>
        <pc:spChg chg="mod">
          <ac:chgData name="Rob Alston" userId="cabd6809-c688-4194-b249-818e714067d1" providerId="ADAL" clId="{C3DDB5BC-1D47-54D8-9A89-36562E4D4E04}" dt="2026-01-29T17:43:38.083" v="736"/>
          <ac:spMkLst>
            <pc:docMk/>
            <pc:sldMk cId="1421718834" sldId="1104"/>
            <ac:spMk id="20" creationId="{C5965B11-EF3D-3221-7D26-CFD90A56C02A}"/>
          </ac:spMkLst>
        </pc:spChg>
        <pc:spChg chg="mod">
          <ac:chgData name="Rob Alston" userId="cabd6809-c688-4194-b249-818e714067d1" providerId="ADAL" clId="{C3DDB5BC-1D47-54D8-9A89-36562E4D4E04}" dt="2026-01-29T17:43:50.674" v="740"/>
          <ac:spMkLst>
            <pc:docMk/>
            <pc:sldMk cId="1421718834" sldId="1104"/>
            <ac:spMk id="24" creationId="{640FB1FE-1EB8-2CEB-9F80-372BDA45ACDE}"/>
          </ac:spMkLst>
        </pc:spChg>
        <pc:spChg chg="mod">
          <ac:chgData name="Rob Alston" userId="cabd6809-c688-4194-b249-818e714067d1" providerId="ADAL" clId="{C3DDB5BC-1D47-54D8-9A89-36562E4D4E04}" dt="2026-01-29T17:43:50.674" v="740"/>
          <ac:spMkLst>
            <pc:docMk/>
            <pc:sldMk cId="1421718834" sldId="1104"/>
            <ac:spMk id="25" creationId="{28F078E9-2AB8-ED8D-D3A9-51677042C2D7}"/>
          </ac:spMkLst>
        </pc:spChg>
        <pc:spChg chg="mod">
          <ac:chgData name="Rob Alston" userId="cabd6809-c688-4194-b249-818e714067d1" providerId="ADAL" clId="{C3DDB5BC-1D47-54D8-9A89-36562E4D4E04}" dt="2026-01-29T17:43:50.674" v="740"/>
          <ac:spMkLst>
            <pc:docMk/>
            <pc:sldMk cId="1421718834" sldId="1104"/>
            <ac:spMk id="26" creationId="{0A19EF56-A2DA-D489-212A-3944372FBE9C}"/>
          </ac:spMkLst>
        </pc:spChg>
        <pc:spChg chg="mod">
          <ac:chgData name="Rob Alston" userId="cabd6809-c688-4194-b249-818e714067d1" providerId="ADAL" clId="{C3DDB5BC-1D47-54D8-9A89-36562E4D4E04}" dt="2026-01-29T17:43:50.674" v="740"/>
          <ac:spMkLst>
            <pc:docMk/>
            <pc:sldMk cId="1421718834" sldId="1104"/>
            <ac:spMk id="27" creationId="{AB2CA2ED-5499-3190-B47B-EAF91B2777FF}"/>
          </ac:spMkLst>
        </pc:spChg>
        <pc:grpChg chg="add mod">
          <ac:chgData name="Rob Alston" userId="cabd6809-c688-4194-b249-818e714067d1" providerId="ADAL" clId="{C3DDB5BC-1D47-54D8-9A89-36562E4D4E04}" dt="2026-01-29T17:44:39.137" v="777" actId="1076"/>
          <ac:grpSpMkLst>
            <pc:docMk/>
            <pc:sldMk cId="1421718834" sldId="1104"/>
            <ac:grpSpMk id="14" creationId="{71A440A9-1E2B-69B1-39D6-E5FE504CFC72}"/>
          </ac:grpSpMkLst>
        </pc:grpChg>
        <pc:grpChg chg="mod">
          <ac:chgData name="Rob Alston" userId="cabd6809-c688-4194-b249-818e714067d1" providerId="ADAL" clId="{C3DDB5BC-1D47-54D8-9A89-36562E4D4E04}" dt="2026-01-29T17:43:38.083" v="736"/>
          <ac:grpSpMkLst>
            <pc:docMk/>
            <pc:sldMk cId="1421718834" sldId="1104"/>
            <ac:grpSpMk id="15" creationId="{64254ECC-E577-ABB6-4AFB-7B98BBD58E8A}"/>
          </ac:grpSpMkLst>
        </pc:grpChg>
        <pc:grpChg chg="mod">
          <ac:chgData name="Rob Alston" userId="cabd6809-c688-4194-b249-818e714067d1" providerId="ADAL" clId="{C3DDB5BC-1D47-54D8-9A89-36562E4D4E04}" dt="2026-01-29T17:43:38.083" v="736"/>
          <ac:grpSpMkLst>
            <pc:docMk/>
            <pc:sldMk cId="1421718834" sldId="1104"/>
            <ac:grpSpMk id="16" creationId="{1FBB61A0-BF44-2FA7-2469-8AAC6C9B92C2}"/>
          </ac:grpSpMkLst>
        </pc:grpChg>
        <pc:grpChg chg="add mod">
          <ac:chgData name="Rob Alston" userId="cabd6809-c688-4194-b249-818e714067d1" providerId="ADAL" clId="{C3DDB5BC-1D47-54D8-9A89-36562E4D4E04}" dt="2026-01-29T17:44:43.287" v="778" actId="1076"/>
          <ac:grpSpMkLst>
            <pc:docMk/>
            <pc:sldMk cId="1421718834" sldId="1104"/>
            <ac:grpSpMk id="21" creationId="{F959A18F-3196-C048-E2E9-5AF5E77CDDE7}"/>
          </ac:grpSpMkLst>
        </pc:grpChg>
        <pc:grpChg chg="mod">
          <ac:chgData name="Rob Alston" userId="cabd6809-c688-4194-b249-818e714067d1" providerId="ADAL" clId="{C3DDB5BC-1D47-54D8-9A89-36562E4D4E04}" dt="2026-01-29T17:43:50.674" v="740"/>
          <ac:grpSpMkLst>
            <pc:docMk/>
            <pc:sldMk cId="1421718834" sldId="1104"/>
            <ac:grpSpMk id="22" creationId="{9958CE88-5AEB-468F-A6D1-C7415DFDC18F}"/>
          </ac:grpSpMkLst>
        </pc:grpChg>
        <pc:grpChg chg="mod">
          <ac:chgData name="Rob Alston" userId="cabd6809-c688-4194-b249-818e714067d1" providerId="ADAL" clId="{C3DDB5BC-1D47-54D8-9A89-36562E4D4E04}" dt="2026-01-29T17:43:50.674" v="740"/>
          <ac:grpSpMkLst>
            <pc:docMk/>
            <pc:sldMk cId="1421718834" sldId="1104"/>
            <ac:grpSpMk id="23" creationId="{FE390928-29BA-704D-368E-000F65C4FD31}"/>
          </ac:grpSpMkLst>
        </pc:grpChg>
      </pc:sldChg>
      <pc:sldChg chg="modSp add mod">
        <pc:chgData name="Rob Alston" userId="cabd6809-c688-4194-b249-818e714067d1" providerId="ADAL" clId="{C3DDB5BC-1D47-54D8-9A89-36562E4D4E04}" dt="2026-02-05T17:50:18.416" v="812" actId="14100"/>
        <pc:sldMkLst>
          <pc:docMk/>
          <pc:sldMk cId="0" sldId="1105"/>
        </pc:sldMkLst>
        <pc:spChg chg="mod">
          <ac:chgData name="Rob Alston" userId="cabd6809-c688-4194-b249-818e714067d1" providerId="ADAL" clId="{C3DDB5BC-1D47-54D8-9A89-36562E4D4E04}" dt="2026-02-05T17:49:58.798" v="810" actId="20577"/>
          <ac:spMkLst>
            <pc:docMk/>
            <pc:sldMk cId="0" sldId="1105"/>
            <ac:spMk id="4" creationId="{00000000-0000-0000-0000-000000000000}"/>
          </ac:spMkLst>
        </pc:spChg>
        <pc:graphicFrameChg chg="mod">
          <ac:chgData name="Rob Alston" userId="cabd6809-c688-4194-b249-818e714067d1" providerId="ADAL" clId="{C3DDB5BC-1D47-54D8-9A89-36562E4D4E04}" dt="2026-02-05T17:50:18.416" v="812" actId="14100"/>
          <ac:graphicFrameMkLst>
            <pc:docMk/>
            <pc:sldMk cId="0" sldId="1105"/>
            <ac:graphicFrameMk id="5" creationId="{00000000-0000-0000-0000-000000000000}"/>
          </ac:graphicFrameMkLst>
        </pc:graphicFrameChg>
      </pc:sldChg>
      <pc:sldMasterChg chg="delSldLayout">
        <pc:chgData name="Rob Alston" userId="cabd6809-c688-4194-b249-818e714067d1" providerId="ADAL" clId="{C3DDB5BC-1D47-54D8-9A89-36562E4D4E04}" dt="2026-01-29T17:44:33.318" v="776" actId="2696"/>
        <pc:sldMasterMkLst>
          <pc:docMk/>
          <pc:sldMasterMk cId="1204698469" sldId="2147483648"/>
        </pc:sldMasterMkLst>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overlay val="0"/>
    </c:title>
    <c:autoTitleDeleted val="0"/>
    <c:plotArea>
      <c:layout/>
      <c:barChart>
        <c:barDir val="col"/>
        <c:grouping val="clustered"/>
        <c:varyColors val="1"/>
        <c:ser>
          <c:idx val="0"/>
          <c:order val="0"/>
          <c:tx>
            <c:strRef>
              <c:f>Sheet1!$B$1</c:f>
              <c:strCache>
                <c:ptCount val="1"/>
                <c:pt idx="0">
                  <c:v>Monthly Cost</c:v>
                </c:pt>
              </c:strCache>
            </c:strRef>
          </c:tx>
          <c:invertIfNegative val="1"/>
          <c:cat>
            <c:strRef>
              <c:f>Sheet1!$A$2:$A$5</c:f>
              <c:strCache>
                <c:ptCount val="4"/>
                <c:pt idx="0">
                  <c:v>Age 40</c:v>
                </c:pt>
                <c:pt idx="1">
                  <c:v>Age 50</c:v>
                </c:pt>
                <c:pt idx="2">
                  <c:v>Age 60</c:v>
                </c:pt>
                <c:pt idx="3">
                  <c:v>21 Air Employer (Taxable)</c:v>
                </c:pt>
              </c:strCache>
            </c:strRef>
          </c:cat>
          <c:val>
            <c:numRef>
              <c:f>Sheet1!$B$2:$B$5</c:f>
              <c:numCache>
                <c:formatCode>General</c:formatCode>
                <c:ptCount val="4"/>
                <c:pt idx="0">
                  <c:v>310</c:v>
                </c:pt>
                <c:pt idx="1">
                  <c:v>659</c:v>
                </c:pt>
                <c:pt idx="2">
                  <c:v>1653</c:v>
                </c:pt>
                <c:pt idx="3">
                  <c:v>167</c:v>
                </c:pt>
              </c:numCache>
            </c:numRef>
          </c:val>
          <c:extLst>
            <c:ext xmlns:c16="http://schemas.microsoft.com/office/drawing/2014/chart" uri="{C3380CC4-5D6E-409C-BE32-E72D297353CC}">
              <c16:uniqueId val="{00000000-D0CD-4CBF-B7A3-F7458EB4C26F}"/>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txPr>
          <a:bodyPr/>
          <a:lstStyle/>
          <a:p>
            <a:pPr>
              <a:defRPr sz="1000"/>
            </a:pPr>
            <a:endParaRPr lang="en-US"/>
          </a:p>
        </c:txPr>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txPr>
          <a:bodyPr/>
          <a:lstStyle/>
          <a:p>
            <a:pPr>
              <a:defRPr sz="1000"/>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6A935-1F5F-4A60-B639-26A43793B7E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9800B37-EA57-46C6-9B58-1B0F102E7260}">
      <dgm:prSet/>
      <dgm:spPr>
        <a:solidFill>
          <a:srgbClr val="014D7D"/>
        </a:solidFill>
      </dgm:spPr>
      <dgm:t>
        <a:bodyPr/>
        <a:lstStyle/>
        <a:p>
          <a:pPr rtl="0"/>
          <a:r>
            <a:rPr lang="en-US" b="0">
              <a:latin typeface="Segoe UI" panose="020B0502040204020203" pitchFamily="34" charset="0"/>
              <a:cs typeface="Segoe UI" panose="020B0502040204020203" pitchFamily="34" charset="0"/>
            </a:rPr>
            <a:t>Our Founder - Harvey W. Watt, Sr. </a:t>
          </a:r>
        </a:p>
      </dgm:t>
    </dgm:pt>
    <dgm:pt modelId="{10AE2CD4-54C8-4586-9978-B91FDC27C202}" type="parTrans" cxnId="{25E17FC4-7921-411E-BB39-838B7037FB49}">
      <dgm:prSet/>
      <dgm:spPr/>
      <dgm:t>
        <a:bodyPr/>
        <a:lstStyle/>
        <a:p>
          <a:endParaRPr lang="en-US"/>
        </a:p>
      </dgm:t>
    </dgm:pt>
    <dgm:pt modelId="{57649FF4-4294-489E-90A4-6803FCEF7271}" type="sibTrans" cxnId="{25E17FC4-7921-411E-BB39-838B7037FB49}">
      <dgm:prSet/>
      <dgm:spPr/>
      <dgm:t>
        <a:bodyPr/>
        <a:lstStyle/>
        <a:p>
          <a:endParaRPr lang="en-US"/>
        </a:p>
      </dgm:t>
    </dgm:pt>
    <dgm:pt modelId="{EBF89AC2-41DE-4917-AF95-55412AF09603}">
      <dgm:prSet/>
      <dgm:spPr>
        <a:solidFill>
          <a:srgbClr val="014D7D"/>
        </a:solidFill>
      </dgm:spPr>
      <dgm:t>
        <a:bodyPr/>
        <a:lstStyle/>
        <a:p>
          <a:pPr rtl="0"/>
          <a:r>
            <a:rPr lang="en-US" b="0">
              <a:latin typeface="Segoe UI" panose="020B0502040204020203" pitchFamily="34" charset="0"/>
              <a:cs typeface="Segoe UI" panose="020B0502040204020203" pitchFamily="34" charset="0"/>
            </a:rPr>
            <a:t>The First Pilot Occupational Disability Plan </a:t>
          </a:r>
          <a:br>
            <a:rPr lang="en-US" b="0">
              <a:latin typeface="Segoe UI" panose="020B0502040204020203" pitchFamily="34" charset="0"/>
              <a:cs typeface="Segoe UI" panose="020B0502040204020203" pitchFamily="34" charset="0"/>
            </a:rPr>
          </a:br>
          <a:r>
            <a:rPr lang="en-US" b="0">
              <a:latin typeface="Segoe UI" panose="020B0502040204020203" pitchFamily="34" charset="0"/>
              <a:cs typeface="Segoe UI" panose="020B0502040204020203" pitchFamily="34" charset="0"/>
            </a:rPr>
            <a:t>in 1951</a:t>
          </a:r>
        </a:p>
      </dgm:t>
    </dgm:pt>
    <dgm:pt modelId="{38CD3ABD-1646-49C5-A432-AE2D5F358391}" type="parTrans" cxnId="{E6B5DBCE-B279-4C22-9447-92EE87BCC7A6}">
      <dgm:prSet/>
      <dgm:spPr/>
      <dgm:t>
        <a:bodyPr/>
        <a:lstStyle/>
        <a:p>
          <a:endParaRPr lang="en-US"/>
        </a:p>
      </dgm:t>
    </dgm:pt>
    <dgm:pt modelId="{5239D643-5C51-40D4-AFF3-06437C71EB25}" type="sibTrans" cxnId="{E6B5DBCE-B279-4C22-9447-92EE87BCC7A6}">
      <dgm:prSet/>
      <dgm:spPr/>
      <dgm:t>
        <a:bodyPr/>
        <a:lstStyle/>
        <a:p>
          <a:endParaRPr lang="en-US"/>
        </a:p>
      </dgm:t>
    </dgm:pt>
    <dgm:pt modelId="{C2AD8FDC-066C-4E4D-92D2-6E8B89BA6CF7}">
      <dgm:prSet/>
      <dgm:spPr>
        <a:solidFill>
          <a:srgbClr val="014D7D"/>
        </a:solidFill>
      </dgm:spPr>
      <dgm:t>
        <a:bodyPr/>
        <a:lstStyle/>
        <a:p>
          <a:pPr rtl="0"/>
          <a:r>
            <a:rPr lang="en-US" b="0">
              <a:latin typeface="Segoe UI" panose="020B0502040204020203" pitchFamily="34" charset="0"/>
              <a:cs typeface="Segoe UI" panose="020B0502040204020203" pitchFamily="34" charset="0"/>
            </a:rPr>
            <a:t>First Medical Director &amp; Medical Department</a:t>
          </a:r>
        </a:p>
      </dgm:t>
    </dgm:pt>
    <dgm:pt modelId="{125F9D16-7DC3-4911-B057-3CCABA103F1F}" type="parTrans" cxnId="{B2C9EF84-28F6-42A7-97BD-A8F61806C750}">
      <dgm:prSet/>
      <dgm:spPr/>
      <dgm:t>
        <a:bodyPr/>
        <a:lstStyle/>
        <a:p>
          <a:endParaRPr lang="en-US"/>
        </a:p>
      </dgm:t>
    </dgm:pt>
    <dgm:pt modelId="{2A6D402C-B92A-41E1-81AB-FFA3E069B47F}" type="sibTrans" cxnId="{B2C9EF84-28F6-42A7-97BD-A8F61806C750}">
      <dgm:prSet/>
      <dgm:spPr/>
      <dgm:t>
        <a:bodyPr/>
        <a:lstStyle/>
        <a:p>
          <a:endParaRPr lang="en-US"/>
        </a:p>
      </dgm:t>
    </dgm:pt>
    <dgm:pt modelId="{95CCC099-E0E5-4EBC-A908-FC8B44B62DFE}">
      <dgm:prSet/>
      <dgm:spPr>
        <a:solidFill>
          <a:srgbClr val="014D7D"/>
        </a:solidFill>
      </dgm:spPr>
      <dgm:t>
        <a:bodyPr/>
        <a:lstStyle/>
        <a:p>
          <a:pPr rtl="0"/>
          <a:r>
            <a:rPr lang="en-US" b="0">
              <a:latin typeface="Segoe UI" panose="020B0502040204020203" pitchFamily="34" charset="0"/>
              <a:cs typeface="Segoe UI" panose="020B0502040204020203" pitchFamily="34" charset="0"/>
            </a:rPr>
            <a:t>Company Evolution Meeting Airlines’ Needs</a:t>
          </a:r>
        </a:p>
      </dgm:t>
    </dgm:pt>
    <dgm:pt modelId="{8F9B10EF-681D-4FC2-BE61-29BA6127E6B6}" type="parTrans" cxnId="{3675DF7A-735A-41C5-A34A-F4D164CEE6AA}">
      <dgm:prSet/>
      <dgm:spPr/>
      <dgm:t>
        <a:bodyPr/>
        <a:lstStyle/>
        <a:p>
          <a:endParaRPr lang="en-US"/>
        </a:p>
      </dgm:t>
    </dgm:pt>
    <dgm:pt modelId="{15FB79DC-E71F-4547-8B7C-7D60615FAA1D}" type="sibTrans" cxnId="{3675DF7A-735A-41C5-A34A-F4D164CEE6AA}">
      <dgm:prSet/>
      <dgm:spPr/>
      <dgm:t>
        <a:bodyPr/>
        <a:lstStyle/>
        <a:p>
          <a:endParaRPr lang="en-US"/>
        </a:p>
      </dgm:t>
    </dgm:pt>
    <dgm:pt modelId="{BE184F75-30C7-483E-97A7-4C4EC8F91390}" type="pres">
      <dgm:prSet presAssocID="{1986A935-1F5F-4A60-B639-26A43793B7E5}" presName="linearFlow" presStyleCnt="0">
        <dgm:presLayoutVars>
          <dgm:dir/>
          <dgm:resizeHandles val="exact"/>
        </dgm:presLayoutVars>
      </dgm:prSet>
      <dgm:spPr/>
    </dgm:pt>
    <dgm:pt modelId="{B68C97A6-331D-4D78-91FB-6616094A62B2}" type="pres">
      <dgm:prSet presAssocID="{09800B37-EA57-46C6-9B58-1B0F102E7260}" presName="composite" presStyleCnt="0"/>
      <dgm:spPr/>
    </dgm:pt>
    <dgm:pt modelId="{6E09F1DD-101C-42A6-8050-0AC59597CD50}" type="pres">
      <dgm:prSet presAssocID="{09800B37-EA57-46C6-9B58-1B0F102E7260}"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pt>
    <dgm:pt modelId="{005318DB-2C1E-4196-9F84-7D3E31AB34D6}" type="pres">
      <dgm:prSet presAssocID="{09800B37-EA57-46C6-9B58-1B0F102E7260}" presName="txShp" presStyleLbl="node1" presStyleIdx="0" presStyleCnt="4">
        <dgm:presLayoutVars>
          <dgm:bulletEnabled val="1"/>
        </dgm:presLayoutVars>
      </dgm:prSet>
      <dgm:spPr/>
    </dgm:pt>
    <dgm:pt modelId="{9935E72B-0ED4-4418-8504-5DABF0D36E17}" type="pres">
      <dgm:prSet presAssocID="{57649FF4-4294-489E-90A4-6803FCEF7271}" presName="spacing" presStyleCnt="0"/>
      <dgm:spPr/>
    </dgm:pt>
    <dgm:pt modelId="{0764B59E-9376-4CAE-94BA-4AF8CB792568}" type="pres">
      <dgm:prSet presAssocID="{EBF89AC2-41DE-4917-AF95-55412AF09603}" presName="composite" presStyleCnt="0"/>
      <dgm:spPr/>
    </dgm:pt>
    <dgm:pt modelId="{8145C30C-D575-4CD1-8464-BC0F44AFED6B}" type="pres">
      <dgm:prSet presAssocID="{EBF89AC2-41DE-4917-AF95-55412AF09603}"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pt>
    <dgm:pt modelId="{36DA5245-7CAB-4BC5-9BA6-AB9454718508}" type="pres">
      <dgm:prSet presAssocID="{EBF89AC2-41DE-4917-AF95-55412AF09603}" presName="txShp" presStyleLbl="node1" presStyleIdx="1" presStyleCnt="4">
        <dgm:presLayoutVars>
          <dgm:bulletEnabled val="1"/>
        </dgm:presLayoutVars>
      </dgm:prSet>
      <dgm:spPr/>
    </dgm:pt>
    <dgm:pt modelId="{83DCF0F9-CB9A-4613-96C1-CB45E77DD6BE}" type="pres">
      <dgm:prSet presAssocID="{5239D643-5C51-40D4-AFF3-06437C71EB25}" presName="spacing" presStyleCnt="0"/>
      <dgm:spPr/>
    </dgm:pt>
    <dgm:pt modelId="{1C9E2264-401B-4EDB-B4BF-4F6B622344C7}" type="pres">
      <dgm:prSet presAssocID="{C2AD8FDC-066C-4E4D-92D2-6E8B89BA6CF7}" presName="composite" presStyleCnt="0"/>
      <dgm:spPr/>
    </dgm:pt>
    <dgm:pt modelId="{6A1A98FB-9600-4A97-9B08-C81D45E6F6D3}" type="pres">
      <dgm:prSet presAssocID="{C2AD8FDC-066C-4E4D-92D2-6E8B89BA6CF7}"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pt>
    <dgm:pt modelId="{0B5E8389-4AB6-470B-A7C9-34141DBBD763}" type="pres">
      <dgm:prSet presAssocID="{C2AD8FDC-066C-4E4D-92D2-6E8B89BA6CF7}" presName="txShp" presStyleLbl="node1" presStyleIdx="2" presStyleCnt="4">
        <dgm:presLayoutVars>
          <dgm:bulletEnabled val="1"/>
        </dgm:presLayoutVars>
      </dgm:prSet>
      <dgm:spPr/>
    </dgm:pt>
    <dgm:pt modelId="{409B719F-0981-4AF0-B1DF-E853C703229E}" type="pres">
      <dgm:prSet presAssocID="{2A6D402C-B92A-41E1-81AB-FFA3E069B47F}" presName="spacing" presStyleCnt="0"/>
      <dgm:spPr/>
    </dgm:pt>
    <dgm:pt modelId="{D495C178-F952-48A1-BC86-C2EB8B621800}" type="pres">
      <dgm:prSet presAssocID="{95CCC099-E0E5-4EBC-A908-FC8B44B62DFE}" presName="composite" presStyleCnt="0"/>
      <dgm:spPr/>
    </dgm:pt>
    <dgm:pt modelId="{D508496A-45B3-4B4A-9F3D-363E0553378D}" type="pres">
      <dgm:prSet presAssocID="{95CCC099-E0E5-4EBC-A908-FC8B44B62DFE}"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pt>
    <dgm:pt modelId="{DA21BDFC-F2AE-46A8-83D3-4DFFE78E3214}" type="pres">
      <dgm:prSet presAssocID="{95CCC099-E0E5-4EBC-A908-FC8B44B62DFE}" presName="txShp" presStyleLbl="node1" presStyleIdx="3" presStyleCnt="4">
        <dgm:presLayoutVars>
          <dgm:bulletEnabled val="1"/>
        </dgm:presLayoutVars>
      </dgm:prSet>
      <dgm:spPr/>
    </dgm:pt>
  </dgm:ptLst>
  <dgm:cxnLst>
    <dgm:cxn modelId="{E3D79E24-F1D3-4B77-97AE-A7779316A0AA}" type="presOf" srcId="{1986A935-1F5F-4A60-B639-26A43793B7E5}" destId="{BE184F75-30C7-483E-97A7-4C4EC8F91390}" srcOrd="0" destOrd="0" presId="urn:microsoft.com/office/officeart/2005/8/layout/vList3"/>
    <dgm:cxn modelId="{35D0FA65-5DE7-4D9B-8BA8-F0D8E8F09E2A}" type="presOf" srcId="{95CCC099-E0E5-4EBC-A908-FC8B44B62DFE}" destId="{DA21BDFC-F2AE-46A8-83D3-4DFFE78E3214}" srcOrd="0" destOrd="0" presId="urn:microsoft.com/office/officeart/2005/8/layout/vList3"/>
    <dgm:cxn modelId="{B2E6CF79-EB4E-4A11-A162-E83D7E46BEEB}" type="presOf" srcId="{EBF89AC2-41DE-4917-AF95-55412AF09603}" destId="{36DA5245-7CAB-4BC5-9BA6-AB9454718508}" srcOrd="0" destOrd="0" presId="urn:microsoft.com/office/officeart/2005/8/layout/vList3"/>
    <dgm:cxn modelId="{3675DF7A-735A-41C5-A34A-F4D164CEE6AA}" srcId="{1986A935-1F5F-4A60-B639-26A43793B7E5}" destId="{95CCC099-E0E5-4EBC-A908-FC8B44B62DFE}" srcOrd="3" destOrd="0" parTransId="{8F9B10EF-681D-4FC2-BE61-29BA6127E6B6}" sibTransId="{15FB79DC-E71F-4547-8B7C-7D60615FAA1D}"/>
    <dgm:cxn modelId="{FB467A81-DC87-4F34-888A-70AF1355AB1A}" type="presOf" srcId="{C2AD8FDC-066C-4E4D-92D2-6E8B89BA6CF7}" destId="{0B5E8389-4AB6-470B-A7C9-34141DBBD763}" srcOrd="0" destOrd="0" presId="urn:microsoft.com/office/officeart/2005/8/layout/vList3"/>
    <dgm:cxn modelId="{B2C9EF84-28F6-42A7-97BD-A8F61806C750}" srcId="{1986A935-1F5F-4A60-B639-26A43793B7E5}" destId="{C2AD8FDC-066C-4E4D-92D2-6E8B89BA6CF7}" srcOrd="2" destOrd="0" parTransId="{125F9D16-7DC3-4911-B057-3CCABA103F1F}" sibTransId="{2A6D402C-B92A-41E1-81AB-FFA3E069B47F}"/>
    <dgm:cxn modelId="{25E17FC4-7921-411E-BB39-838B7037FB49}" srcId="{1986A935-1F5F-4A60-B639-26A43793B7E5}" destId="{09800B37-EA57-46C6-9B58-1B0F102E7260}" srcOrd="0" destOrd="0" parTransId="{10AE2CD4-54C8-4586-9978-B91FDC27C202}" sibTransId="{57649FF4-4294-489E-90A4-6803FCEF7271}"/>
    <dgm:cxn modelId="{E6B5DBCE-B279-4C22-9447-92EE87BCC7A6}" srcId="{1986A935-1F5F-4A60-B639-26A43793B7E5}" destId="{EBF89AC2-41DE-4917-AF95-55412AF09603}" srcOrd="1" destOrd="0" parTransId="{38CD3ABD-1646-49C5-A432-AE2D5F358391}" sibTransId="{5239D643-5C51-40D4-AFF3-06437C71EB25}"/>
    <dgm:cxn modelId="{0FA1BEFB-3091-4B5D-B841-0FD2CF535992}" type="presOf" srcId="{09800B37-EA57-46C6-9B58-1B0F102E7260}" destId="{005318DB-2C1E-4196-9F84-7D3E31AB34D6}" srcOrd="0" destOrd="0" presId="urn:microsoft.com/office/officeart/2005/8/layout/vList3"/>
    <dgm:cxn modelId="{D869C918-89C3-4071-AB5B-6511187AB271}" type="presParOf" srcId="{BE184F75-30C7-483E-97A7-4C4EC8F91390}" destId="{B68C97A6-331D-4D78-91FB-6616094A62B2}" srcOrd="0" destOrd="0" presId="urn:microsoft.com/office/officeart/2005/8/layout/vList3"/>
    <dgm:cxn modelId="{3C578649-9840-4C16-B90E-CCAF5492FE94}" type="presParOf" srcId="{B68C97A6-331D-4D78-91FB-6616094A62B2}" destId="{6E09F1DD-101C-42A6-8050-0AC59597CD50}" srcOrd="0" destOrd="0" presId="urn:microsoft.com/office/officeart/2005/8/layout/vList3"/>
    <dgm:cxn modelId="{FD507741-00EC-4F3F-9BCE-A7C5305679E6}" type="presParOf" srcId="{B68C97A6-331D-4D78-91FB-6616094A62B2}" destId="{005318DB-2C1E-4196-9F84-7D3E31AB34D6}" srcOrd="1" destOrd="0" presId="urn:microsoft.com/office/officeart/2005/8/layout/vList3"/>
    <dgm:cxn modelId="{4EFCF676-5A2E-4190-B15E-8B6BF3D2E0F2}" type="presParOf" srcId="{BE184F75-30C7-483E-97A7-4C4EC8F91390}" destId="{9935E72B-0ED4-4418-8504-5DABF0D36E17}" srcOrd="1" destOrd="0" presId="urn:microsoft.com/office/officeart/2005/8/layout/vList3"/>
    <dgm:cxn modelId="{EE64D19D-41AB-4C72-9FBB-3062F6F9FCDF}" type="presParOf" srcId="{BE184F75-30C7-483E-97A7-4C4EC8F91390}" destId="{0764B59E-9376-4CAE-94BA-4AF8CB792568}" srcOrd="2" destOrd="0" presId="urn:microsoft.com/office/officeart/2005/8/layout/vList3"/>
    <dgm:cxn modelId="{A2E39A35-A5B4-4C20-B0E1-C96E7CA4C2F4}" type="presParOf" srcId="{0764B59E-9376-4CAE-94BA-4AF8CB792568}" destId="{8145C30C-D575-4CD1-8464-BC0F44AFED6B}" srcOrd="0" destOrd="0" presId="urn:microsoft.com/office/officeart/2005/8/layout/vList3"/>
    <dgm:cxn modelId="{DB760C7E-5387-455E-A756-FDC2DABC134B}" type="presParOf" srcId="{0764B59E-9376-4CAE-94BA-4AF8CB792568}" destId="{36DA5245-7CAB-4BC5-9BA6-AB9454718508}" srcOrd="1" destOrd="0" presId="urn:microsoft.com/office/officeart/2005/8/layout/vList3"/>
    <dgm:cxn modelId="{A7935F8E-AD30-4122-9C4B-02E6F75DCC03}" type="presParOf" srcId="{BE184F75-30C7-483E-97A7-4C4EC8F91390}" destId="{83DCF0F9-CB9A-4613-96C1-CB45E77DD6BE}" srcOrd="3" destOrd="0" presId="urn:microsoft.com/office/officeart/2005/8/layout/vList3"/>
    <dgm:cxn modelId="{5AFEC3D8-063B-4B0D-98E5-B49195CFEAFE}" type="presParOf" srcId="{BE184F75-30C7-483E-97A7-4C4EC8F91390}" destId="{1C9E2264-401B-4EDB-B4BF-4F6B622344C7}" srcOrd="4" destOrd="0" presId="urn:microsoft.com/office/officeart/2005/8/layout/vList3"/>
    <dgm:cxn modelId="{117CCA02-E1F0-49B0-B4FC-580D659AF76F}" type="presParOf" srcId="{1C9E2264-401B-4EDB-B4BF-4F6B622344C7}" destId="{6A1A98FB-9600-4A97-9B08-C81D45E6F6D3}" srcOrd="0" destOrd="0" presId="urn:microsoft.com/office/officeart/2005/8/layout/vList3"/>
    <dgm:cxn modelId="{482C644D-4291-4D1E-B8D9-3985AD55BDB4}" type="presParOf" srcId="{1C9E2264-401B-4EDB-B4BF-4F6B622344C7}" destId="{0B5E8389-4AB6-470B-A7C9-34141DBBD763}" srcOrd="1" destOrd="0" presId="urn:microsoft.com/office/officeart/2005/8/layout/vList3"/>
    <dgm:cxn modelId="{270AB822-4D43-47B3-917F-6B7BF9062BC4}" type="presParOf" srcId="{BE184F75-30C7-483E-97A7-4C4EC8F91390}" destId="{409B719F-0981-4AF0-B1DF-E853C703229E}" srcOrd="5" destOrd="0" presId="urn:microsoft.com/office/officeart/2005/8/layout/vList3"/>
    <dgm:cxn modelId="{7CC10F70-6D7F-4439-8D77-62A33F1E2371}" type="presParOf" srcId="{BE184F75-30C7-483E-97A7-4C4EC8F91390}" destId="{D495C178-F952-48A1-BC86-C2EB8B621800}" srcOrd="6" destOrd="0" presId="urn:microsoft.com/office/officeart/2005/8/layout/vList3"/>
    <dgm:cxn modelId="{A468DBAE-3925-40C0-9A48-E8BA75D3696A}" type="presParOf" srcId="{D495C178-F952-48A1-BC86-C2EB8B621800}" destId="{D508496A-45B3-4B4A-9F3D-363E0553378D}" srcOrd="0" destOrd="0" presId="urn:microsoft.com/office/officeart/2005/8/layout/vList3"/>
    <dgm:cxn modelId="{CE55C4B5-C459-4666-A0FE-5E757984F3DB}" type="presParOf" srcId="{D495C178-F952-48A1-BC86-C2EB8B621800}" destId="{DA21BDFC-F2AE-46A8-83D3-4DFFE78E3214}"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318DB-2C1E-4196-9F84-7D3E31AB34D6}">
      <dsp:nvSpPr>
        <dsp:cNvPr id="0" name=""/>
        <dsp:cNvSpPr/>
      </dsp:nvSpPr>
      <dsp:spPr>
        <a:xfrm rot="10800000">
          <a:off x="1920157" y="1480"/>
          <a:ext cx="6840855" cy="788339"/>
        </a:xfrm>
        <a:prstGeom prst="homePlate">
          <a:avLst/>
        </a:prstGeom>
        <a:solidFill>
          <a:srgbClr val="014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636"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b="0" kern="1200">
              <a:latin typeface="Segoe UI" panose="020B0502040204020203" pitchFamily="34" charset="0"/>
              <a:cs typeface="Segoe UI" panose="020B0502040204020203" pitchFamily="34" charset="0"/>
            </a:rPr>
            <a:t>Our Founder - Harvey W. Watt, Sr. </a:t>
          </a:r>
        </a:p>
      </dsp:txBody>
      <dsp:txXfrm rot="10800000">
        <a:off x="2117242" y="1480"/>
        <a:ext cx="6643770" cy="788339"/>
      </dsp:txXfrm>
    </dsp:sp>
    <dsp:sp modelId="{6E09F1DD-101C-42A6-8050-0AC59597CD50}">
      <dsp:nvSpPr>
        <dsp:cNvPr id="0" name=""/>
        <dsp:cNvSpPr/>
      </dsp:nvSpPr>
      <dsp:spPr>
        <a:xfrm>
          <a:off x="1525987" y="1480"/>
          <a:ext cx="788339" cy="7883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A5245-7CAB-4BC5-9BA6-AB9454718508}">
      <dsp:nvSpPr>
        <dsp:cNvPr id="0" name=""/>
        <dsp:cNvSpPr/>
      </dsp:nvSpPr>
      <dsp:spPr>
        <a:xfrm rot="10800000">
          <a:off x="1920157" y="1007713"/>
          <a:ext cx="6840855" cy="788339"/>
        </a:xfrm>
        <a:prstGeom prst="homePlate">
          <a:avLst/>
        </a:prstGeom>
        <a:solidFill>
          <a:srgbClr val="014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636"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b="0" kern="1200">
              <a:latin typeface="Segoe UI" panose="020B0502040204020203" pitchFamily="34" charset="0"/>
              <a:cs typeface="Segoe UI" panose="020B0502040204020203" pitchFamily="34" charset="0"/>
            </a:rPr>
            <a:t>The First Pilot Occupational Disability Plan </a:t>
          </a:r>
          <a:br>
            <a:rPr lang="en-US" sz="2000" b="0" kern="1200">
              <a:latin typeface="Segoe UI" panose="020B0502040204020203" pitchFamily="34" charset="0"/>
              <a:cs typeface="Segoe UI" panose="020B0502040204020203" pitchFamily="34" charset="0"/>
            </a:rPr>
          </a:br>
          <a:r>
            <a:rPr lang="en-US" sz="2000" b="0" kern="1200">
              <a:latin typeface="Segoe UI" panose="020B0502040204020203" pitchFamily="34" charset="0"/>
              <a:cs typeface="Segoe UI" panose="020B0502040204020203" pitchFamily="34" charset="0"/>
            </a:rPr>
            <a:t>in 1951</a:t>
          </a:r>
        </a:p>
      </dsp:txBody>
      <dsp:txXfrm rot="10800000">
        <a:off x="2117242" y="1007713"/>
        <a:ext cx="6643770" cy="788339"/>
      </dsp:txXfrm>
    </dsp:sp>
    <dsp:sp modelId="{8145C30C-D575-4CD1-8464-BC0F44AFED6B}">
      <dsp:nvSpPr>
        <dsp:cNvPr id="0" name=""/>
        <dsp:cNvSpPr/>
      </dsp:nvSpPr>
      <dsp:spPr>
        <a:xfrm>
          <a:off x="1525987" y="1007713"/>
          <a:ext cx="788339" cy="7883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5E8389-4AB6-470B-A7C9-34141DBBD763}">
      <dsp:nvSpPr>
        <dsp:cNvPr id="0" name=""/>
        <dsp:cNvSpPr/>
      </dsp:nvSpPr>
      <dsp:spPr>
        <a:xfrm rot="10800000">
          <a:off x="1920157" y="2013946"/>
          <a:ext cx="6840855" cy="788339"/>
        </a:xfrm>
        <a:prstGeom prst="homePlate">
          <a:avLst/>
        </a:prstGeom>
        <a:solidFill>
          <a:srgbClr val="014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636"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b="0" kern="1200">
              <a:latin typeface="Segoe UI" panose="020B0502040204020203" pitchFamily="34" charset="0"/>
              <a:cs typeface="Segoe UI" panose="020B0502040204020203" pitchFamily="34" charset="0"/>
            </a:rPr>
            <a:t>First Medical Director &amp; Medical Department</a:t>
          </a:r>
        </a:p>
      </dsp:txBody>
      <dsp:txXfrm rot="10800000">
        <a:off x="2117242" y="2013946"/>
        <a:ext cx="6643770" cy="788339"/>
      </dsp:txXfrm>
    </dsp:sp>
    <dsp:sp modelId="{6A1A98FB-9600-4A97-9B08-C81D45E6F6D3}">
      <dsp:nvSpPr>
        <dsp:cNvPr id="0" name=""/>
        <dsp:cNvSpPr/>
      </dsp:nvSpPr>
      <dsp:spPr>
        <a:xfrm>
          <a:off x="1525987" y="2013946"/>
          <a:ext cx="788339" cy="7883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1BDFC-F2AE-46A8-83D3-4DFFE78E3214}">
      <dsp:nvSpPr>
        <dsp:cNvPr id="0" name=""/>
        <dsp:cNvSpPr/>
      </dsp:nvSpPr>
      <dsp:spPr>
        <a:xfrm rot="10800000">
          <a:off x="1920157" y="3020179"/>
          <a:ext cx="6840855" cy="788339"/>
        </a:xfrm>
        <a:prstGeom prst="homePlate">
          <a:avLst/>
        </a:prstGeom>
        <a:solidFill>
          <a:srgbClr val="014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636"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b="0" kern="1200">
              <a:latin typeface="Segoe UI" panose="020B0502040204020203" pitchFamily="34" charset="0"/>
              <a:cs typeface="Segoe UI" panose="020B0502040204020203" pitchFamily="34" charset="0"/>
            </a:rPr>
            <a:t>Company Evolution Meeting Airlines’ Needs</a:t>
          </a:r>
        </a:p>
      </dsp:txBody>
      <dsp:txXfrm rot="10800000">
        <a:off x="2117242" y="3020179"/>
        <a:ext cx="6643770" cy="788339"/>
      </dsp:txXfrm>
    </dsp:sp>
    <dsp:sp modelId="{D508496A-45B3-4B4A-9F3D-363E0553378D}">
      <dsp:nvSpPr>
        <dsp:cNvPr id="0" name=""/>
        <dsp:cNvSpPr/>
      </dsp:nvSpPr>
      <dsp:spPr>
        <a:xfrm>
          <a:off x="1525987" y="3020179"/>
          <a:ext cx="788339" cy="7883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5C748-41CA-437D-9FD9-98E1CF3F32AA}" type="datetimeFigureOut">
              <a:rPr lang="en-IN" smtClean="0"/>
              <a:t>05/02/26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0E862-C243-49AE-840C-6A5ECCC9E384}" type="slidenum">
              <a:rPr lang="en-IN" smtClean="0"/>
              <a:t>‹#›</a:t>
            </a:fld>
            <a:endParaRPr lang="en-IN"/>
          </a:p>
        </p:txBody>
      </p:sp>
    </p:spTree>
    <p:extLst>
      <p:ext uri="{BB962C8B-B14F-4D97-AF65-F5344CB8AC3E}">
        <p14:creationId xmlns:p14="http://schemas.microsoft.com/office/powerpoint/2010/main" val="107357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0E862-C243-49AE-840C-6A5ECCC9E384}" type="slidenum">
              <a:rPr lang="en-IN" smtClean="0"/>
              <a:t>1</a:t>
            </a:fld>
            <a:endParaRPr lang="en-IN"/>
          </a:p>
        </p:txBody>
      </p:sp>
    </p:spTree>
    <p:extLst>
      <p:ext uri="{BB962C8B-B14F-4D97-AF65-F5344CB8AC3E}">
        <p14:creationId xmlns:p14="http://schemas.microsoft.com/office/powerpoint/2010/main" val="402725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survey results have been excellent and here are the results for the past 6 years. </a:t>
            </a:r>
          </a:p>
          <a:p>
            <a:endParaRPr lang="en-US"/>
          </a:p>
          <a:p>
            <a:r>
              <a:rPr lang="en-US"/>
              <a:t>Airline benefits leadership is provided a 23 question client survey each year with a ranking of 4 as “Exceptional” and 5 being “Exceeding Expectations”</a:t>
            </a:r>
          </a:p>
          <a:p>
            <a:endParaRPr lang="en-US"/>
          </a:p>
          <a:p>
            <a:r>
              <a:rPr lang="en-US"/>
              <a:t>Pilots are sent automated surveys from our claim system when their claim is approved and again at claim closure when they’re done working with us.  The highest ranking of 4 is Excellent. </a:t>
            </a:r>
          </a:p>
          <a:p>
            <a:endParaRPr lang="en-US"/>
          </a:p>
          <a:p>
            <a:r>
              <a:rPr lang="en-US"/>
              <a:t>To ensure a high response rate, we have assigned an employee, Patsy, that spends the majority of her time following up on Surveys via phone to take them verbally if unsuccessful by email.  We’ve averaged nearly a 60% response rate consistently exceeding the 50% industry threshold for validity.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860E862-C243-49AE-840C-6A5ECCC9E384}" type="slidenum">
              <a:rPr lang="en-IN" smtClean="0"/>
              <a:t>14</a:t>
            </a:fld>
            <a:endParaRPr lang="en-IN"/>
          </a:p>
        </p:txBody>
      </p:sp>
    </p:spTree>
    <p:extLst>
      <p:ext uri="{BB962C8B-B14F-4D97-AF65-F5344CB8AC3E}">
        <p14:creationId xmlns:p14="http://schemas.microsoft.com/office/powerpoint/2010/main" val="318226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proprietary Pilot Disability Management System allows for full customization and reporting.  It tracks multiple LTD plans, pilot groups, and airline specific fields.  We have daily eligibility feeds that automatically upload to our system and from our system to numerous airline recipients; sending reports automatically.  </a:t>
            </a:r>
            <a:r>
              <a:rPr lang="en-US" err="1"/>
              <a:t>Enods</a:t>
            </a:r>
            <a:r>
              <a:rPr lang="en-US"/>
              <a:t> (Electronic Notice of Disability) are sent instantaneously from the system by checking a box.</a:t>
            </a:r>
          </a:p>
          <a:p>
            <a:r>
              <a:rPr lang="en-US"/>
              <a:t>The formatting and file encryption type are all currently provided at American’s request but can be changed to any required.</a:t>
            </a:r>
          </a:p>
          <a:p>
            <a:endParaRPr lang="en-US"/>
          </a:p>
          <a:p>
            <a:r>
              <a:rPr lang="en-US"/>
              <a:t>PDMS gives us the ability to identify pilots who may be affected when we learn about published and unpublished FAA regulation changes.  Without that, a single missed case can cost millions.</a:t>
            </a:r>
          </a:p>
          <a:p>
            <a:endParaRPr lang="en-US"/>
          </a:p>
          <a:p>
            <a:r>
              <a:rPr lang="en-US"/>
              <a:t>We added a new secure file upload portal link for claimants and a paperless filing methodology.</a:t>
            </a:r>
          </a:p>
          <a:p>
            <a:endParaRPr lang="en-IN"/>
          </a:p>
        </p:txBody>
      </p:sp>
      <p:sp>
        <p:nvSpPr>
          <p:cNvPr id="4" name="Slide Number Placeholder 3"/>
          <p:cNvSpPr>
            <a:spLocks noGrp="1"/>
          </p:cNvSpPr>
          <p:nvPr>
            <p:ph type="sldNum" sz="quarter" idx="10"/>
          </p:nvPr>
        </p:nvSpPr>
        <p:spPr/>
        <p:txBody>
          <a:bodyPr/>
          <a:lstStyle/>
          <a:p>
            <a:fld id="{F860E862-C243-49AE-840C-6A5ECCC9E384}" type="slidenum">
              <a:rPr lang="en-IN" smtClean="0"/>
              <a:t>15</a:t>
            </a:fld>
            <a:endParaRPr lang="en-IN"/>
          </a:p>
        </p:txBody>
      </p:sp>
    </p:spTree>
    <p:extLst>
      <p:ext uri="{BB962C8B-B14F-4D97-AF65-F5344CB8AC3E}">
        <p14:creationId xmlns:p14="http://schemas.microsoft.com/office/powerpoint/2010/main" val="214730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maneuverable and here to help pilots in anyway possible.</a:t>
            </a:r>
          </a:p>
          <a:p>
            <a:endParaRPr lang="en-US"/>
          </a:p>
          <a:p>
            <a:r>
              <a:rPr lang="en-US"/>
              <a:t>Pilots can initiate a claim call using telephonic claim intakes, request claim text message updates, and apply using an Online Claim application.  </a:t>
            </a:r>
          </a:p>
          <a:p>
            <a:endParaRPr lang="en-US"/>
          </a:p>
          <a:p>
            <a:endParaRPr lang="en-US"/>
          </a:p>
          <a:p>
            <a:endParaRPr lang="en-US"/>
          </a:p>
          <a:p>
            <a:endParaRPr lang="en-IN"/>
          </a:p>
        </p:txBody>
      </p:sp>
      <p:sp>
        <p:nvSpPr>
          <p:cNvPr id="4" name="Slide Number Placeholder 3"/>
          <p:cNvSpPr>
            <a:spLocks noGrp="1"/>
          </p:cNvSpPr>
          <p:nvPr>
            <p:ph type="sldNum" sz="quarter" idx="10"/>
          </p:nvPr>
        </p:nvSpPr>
        <p:spPr/>
        <p:txBody>
          <a:bodyPr/>
          <a:lstStyle/>
          <a:p>
            <a:fld id="{F860E862-C243-49AE-840C-6A5ECCC9E384}" type="slidenum">
              <a:rPr lang="en-IN" smtClean="0"/>
              <a:t>16</a:t>
            </a:fld>
            <a:endParaRPr lang="en-IN"/>
          </a:p>
        </p:txBody>
      </p:sp>
    </p:spTree>
    <p:extLst>
      <p:ext uri="{BB962C8B-B14F-4D97-AF65-F5344CB8AC3E}">
        <p14:creationId xmlns:p14="http://schemas.microsoft.com/office/powerpoint/2010/main" val="326501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With Harvey Watt you have a company completely dedicated to you and you have our full undivided attention at all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Per all measurements we’ve scored well.  Over the past 9 years, we’ve received excellent pilot survey scores, American Benefits survey scores, and audit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From doctors, to training, to expertise, and customer service; there is no better option than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know that there is always room for improvement and are committed to both researching where we can improve and also making any changes you’d like to see quickly. </a:t>
            </a:r>
          </a:p>
          <a:p>
            <a:endParaRPr lang="en-US"/>
          </a:p>
          <a:p>
            <a:r>
              <a:rPr lang="en-US"/>
              <a:t>In one year, if we improve claims experience by less than 1% then we’ve saved more than you pay us.  That can come from good case management, responsiveness, or identifying a pilot who has been out for years thinking he was permanently grounded until we learned of an unpublished FAA approval of his condition. </a:t>
            </a:r>
          </a:p>
          <a:p>
            <a:r>
              <a:rPr lang="en-US"/>
              <a:t>Without us you have to rely on the pilot to know when to ask the right questions or those cases alone will cost you millions of dollars for 30+ years.</a:t>
            </a:r>
          </a:p>
          <a:p>
            <a:endParaRPr lang="en-US"/>
          </a:p>
          <a:p>
            <a:r>
              <a:rPr lang="en-US"/>
              <a:t>There is no other American Airlines and because we are so specialized, we have to do it better than anyone and excel in our commitment to excellent service.  </a:t>
            </a:r>
          </a:p>
          <a:p>
            <a:r>
              <a:rPr lang="en-US"/>
              <a:t>We promise that no one values your business or success more than we do.  </a:t>
            </a:r>
          </a:p>
          <a:p>
            <a:endParaRPr lang="en-US"/>
          </a:p>
          <a:p>
            <a:endParaRPr lang="en-IN"/>
          </a:p>
        </p:txBody>
      </p:sp>
      <p:sp>
        <p:nvSpPr>
          <p:cNvPr id="4" name="Slide Number Placeholder 3"/>
          <p:cNvSpPr>
            <a:spLocks noGrp="1"/>
          </p:cNvSpPr>
          <p:nvPr>
            <p:ph type="sldNum" sz="quarter" idx="10"/>
          </p:nvPr>
        </p:nvSpPr>
        <p:spPr/>
        <p:txBody>
          <a:bodyPr/>
          <a:lstStyle/>
          <a:p>
            <a:fld id="{F860E862-C243-49AE-840C-6A5ECCC9E384}" type="slidenum">
              <a:rPr lang="en-IN" smtClean="0"/>
              <a:t>19</a:t>
            </a:fld>
            <a:endParaRPr lang="en-IN"/>
          </a:p>
        </p:txBody>
      </p:sp>
    </p:spTree>
    <p:extLst>
      <p:ext uri="{BB962C8B-B14F-4D97-AF65-F5344CB8AC3E}">
        <p14:creationId xmlns:p14="http://schemas.microsoft.com/office/powerpoint/2010/main" val="3759020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0E862-C243-49AE-840C-6A5ECCC9E384}" type="slidenum">
              <a:rPr lang="en-IN" smtClean="0"/>
              <a:t>20</a:t>
            </a:fld>
            <a:endParaRPr lang="en-IN"/>
          </a:p>
        </p:txBody>
      </p:sp>
    </p:spTree>
    <p:extLst>
      <p:ext uri="{BB962C8B-B14F-4D97-AF65-F5344CB8AC3E}">
        <p14:creationId xmlns:p14="http://schemas.microsoft.com/office/powerpoint/2010/main" val="324402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Founded by pilots to serve pilots</a:t>
            </a:r>
          </a:p>
          <a:p>
            <a:endParaRPr lang="en-US"/>
          </a:p>
          <a:p>
            <a:r>
              <a:rPr lang="en-US"/>
              <a:t>We have this posted in every room, at each desk, and on our intranet. The pilot is at the core - Quality, FAA Expertise, and Values all stand on a foundation of Maneuverability Tailored to you.  We have to continually improve and care more about you. </a:t>
            </a:r>
            <a:endParaRPr lang="en-US">
              <a:cs typeface="Calibri"/>
            </a:endParaRPr>
          </a:p>
          <a:p>
            <a:endParaRPr lang="en-IN"/>
          </a:p>
          <a:p>
            <a:pPr>
              <a:defRPr/>
            </a:pPr>
            <a:r>
              <a:rPr lang="en-US"/>
              <a:t>We got the first pilot cleared with one eye by proving to the FAA that depth perception was a learned trait sitting up high in an airliner.  We had another pilot who had been disabled for 13 years with a nerve issue in his leg that we were able to get cleared with a Medical Flight Test, or a just a pilot with a blood clot in his leg that we made sure the pilot was having monthly blood INR testing done that the FAA would require although his treating doctor thought it was overkill. A pilot disabled due to a disqualifying condition such as Irritable Bowl Syndrome treated with a mild antidepressant could think that he is permanently grounded.  If the FAA decides you can take the medication for that condition internally and we find out about it, we can find that pilot and let him know the good news thus saving millions.</a:t>
            </a:r>
            <a:endParaRPr lang="en-US">
              <a:cs typeface="Calibri"/>
            </a:endParaRPr>
          </a:p>
          <a:p>
            <a:endParaRPr lang="en-IN"/>
          </a:p>
        </p:txBody>
      </p:sp>
      <p:sp>
        <p:nvSpPr>
          <p:cNvPr id="4" name="Slide Number Placeholder 3"/>
          <p:cNvSpPr>
            <a:spLocks noGrp="1"/>
          </p:cNvSpPr>
          <p:nvPr>
            <p:ph type="sldNum" sz="quarter" idx="10"/>
          </p:nvPr>
        </p:nvSpPr>
        <p:spPr/>
        <p:txBody>
          <a:bodyPr/>
          <a:lstStyle/>
          <a:p>
            <a:fld id="{F860E862-C243-49AE-840C-6A5ECCC9E384}" type="slidenum">
              <a:rPr lang="en-IN" smtClean="0"/>
              <a:t>21</a:t>
            </a:fld>
            <a:endParaRPr lang="en-IN"/>
          </a:p>
        </p:txBody>
      </p:sp>
    </p:spTree>
    <p:extLst>
      <p:ext uri="{BB962C8B-B14F-4D97-AF65-F5344CB8AC3E}">
        <p14:creationId xmlns:p14="http://schemas.microsoft.com/office/powerpoint/2010/main" val="89221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Harvey Watt invented Loss of License Insurance in 1951. Immediately claims rolled in and they set up a Claims Round Table going directly to Dr. Seagull, the US Federal Air Surgeon at the time. They quickly realized no matter how motivated pilots were to get back flying, they missed valuable opportunities for recertification leading to unnecessary claim payments.  The pilot’s own AMEs did not know what the FAA needed so Harvey Watt started helping. </a:t>
            </a:r>
          </a:p>
          <a:p>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 Medical Department was founded with the hiring of our first fulltime Medical Director and word quickly got around that if you bought Harvey Watt insurance, they were fair and they’d work overtime to help you back into the cockpit.  Every day Dr. Gullet worked directly with the FAA advocating for pilots.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They ended up getting enough pilots back to work that they saved the future of the plan.  The process, 7 decades later is far more sophisticated &amp; thorough but it all started there.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Eventually every airline at the time from American to Pan AM had payroll deduction and actively endorsed buying the coverage by providing mailing lists to Watt so their airmen could gain access to the </a:t>
            </a:r>
            <a:r>
              <a:rPr lang="en-US" sz="1200" err="1">
                <a:latin typeface="+mn-lt"/>
              </a:rPr>
              <a:t>AeroMedical</a:t>
            </a:r>
            <a:r>
              <a:rPr lang="en-US" sz="1200">
                <a:latin typeface="+mn-lt"/>
              </a:rPr>
              <a:t> services.  They saw it saving their airline money by getting pilots back to work faster.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Harvey Watt worked so closely with the FAA helping pilots that the doctors made him an Honorary Fellow in Aerospace Medicine– the only non doctor to receive such honors.</a:t>
            </a:r>
          </a:p>
          <a:p>
            <a:pPr eaLnBrk="1" hangingPunct="1"/>
            <a:endParaRPr lang="en-US"/>
          </a:p>
          <a:p>
            <a:endParaRPr lang="en-IN"/>
          </a:p>
        </p:txBody>
      </p:sp>
      <p:sp>
        <p:nvSpPr>
          <p:cNvPr id="4" name="Slide Number Placeholder 3"/>
          <p:cNvSpPr>
            <a:spLocks noGrp="1"/>
          </p:cNvSpPr>
          <p:nvPr>
            <p:ph type="sldNum" sz="quarter" idx="10"/>
          </p:nvPr>
        </p:nvSpPr>
        <p:spPr/>
        <p:txBody>
          <a:bodyPr/>
          <a:lstStyle/>
          <a:p>
            <a:fld id="{F860E862-C243-49AE-840C-6A5ECCC9E384}" type="slidenum">
              <a:rPr lang="en-IN" smtClean="0"/>
              <a:t>2</a:t>
            </a:fld>
            <a:endParaRPr lang="en-IN"/>
          </a:p>
        </p:txBody>
      </p:sp>
    </p:spTree>
    <p:extLst>
      <p:ext uri="{BB962C8B-B14F-4D97-AF65-F5344CB8AC3E}">
        <p14:creationId xmlns:p14="http://schemas.microsoft.com/office/powerpoint/2010/main" val="70315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 70 years, we built a great reputation. Flight leaders and their pilots who had to rely on our services when grounded had seen our expertise first hand so they called us to do more as their company and needs evolved. We designed these new programs at their request.  </a:t>
            </a:r>
          </a:p>
          <a:p>
            <a:r>
              <a:rPr lang="en-US"/>
              <a:t>We act as a firewalled independent medical resource all centered around knowing when a pilot can fly legally and what it would take to get the pilot cleared.  We currently act as the named company Medical Director for airlines working with Labor Relations &amp; Flight Ops overseeing HIMS substance abuse programs, Fitness For Duty Evaluations, and verifying pilots are legal to fly as our doctors clear airman to the cockpit- reducing company and pilot liability.   Due to the many carriers we are fortunate to work with, we are able to assist with plan design, benchmarking and claims best practices.</a:t>
            </a:r>
          </a:p>
          <a:p>
            <a:endParaRPr lang="en-US"/>
          </a:p>
          <a:p>
            <a:r>
              <a:rPr lang="en-US"/>
              <a:t>All of these company functions leverage our </a:t>
            </a:r>
            <a:r>
              <a:rPr lang="en-US" err="1"/>
              <a:t>AeroMedical</a:t>
            </a:r>
            <a:r>
              <a:rPr lang="en-US"/>
              <a:t> Expertise</a:t>
            </a:r>
          </a:p>
          <a:p>
            <a:endParaRPr lang="en-IN"/>
          </a:p>
        </p:txBody>
      </p:sp>
      <p:sp>
        <p:nvSpPr>
          <p:cNvPr id="4" name="Slide Number Placeholder 3"/>
          <p:cNvSpPr>
            <a:spLocks noGrp="1"/>
          </p:cNvSpPr>
          <p:nvPr>
            <p:ph type="sldNum" sz="quarter" idx="10"/>
          </p:nvPr>
        </p:nvSpPr>
        <p:spPr/>
        <p:txBody>
          <a:bodyPr/>
          <a:lstStyle/>
          <a:p>
            <a:fld id="{F860E862-C243-49AE-840C-6A5ECCC9E384}" type="slidenum">
              <a:rPr lang="en-IN" smtClean="0"/>
              <a:t>3</a:t>
            </a:fld>
            <a:endParaRPr lang="en-IN"/>
          </a:p>
        </p:txBody>
      </p:sp>
    </p:spTree>
    <p:extLst>
      <p:ext uri="{BB962C8B-B14F-4D97-AF65-F5344CB8AC3E}">
        <p14:creationId xmlns:p14="http://schemas.microsoft.com/office/powerpoint/2010/main" val="427597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work with over 76,000 pilots making us the world’s largest pilot absence manager serving airlines in US, Canada, EU, and UAE.  In addition to self insured plans, insurance underwriters have seen our positive impact on claims and reduced claim escalations when they hired us - so many insurers today will only write this coverage with our partnership. </a:t>
            </a:r>
          </a:p>
          <a:p>
            <a:endParaRPr lang="en-US"/>
          </a:p>
          <a:p>
            <a:r>
              <a:rPr lang="en-US"/>
              <a:t>On your account reviewing cases are Dr. Tilton &amp; Dr. Berry.  Both are former US Federal Air Surgeons who oversaw the FAA Medical Certification Division and work along with Flight Surgeon Nurses and AME trained Medical Consultants. </a:t>
            </a:r>
          </a:p>
          <a:p>
            <a:endParaRPr lang="en-US"/>
          </a:p>
          <a:p>
            <a:r>
              <a:rPr lang="en-US"/>
              <a:t>The HW Aeromedical Network of Doctors is a proprietary network we have developed of vetted independent specialists across the country.  For Independent Medical Exams (IME) or IME file peer reviews, this network has the top experts familiar with pilots. We originally developed a pilot evaluation program with Mayo Clinic and have since expanded the program.  For Example, we have a presiding member of the FAA Cardiac Review Panel in that network to review Cardiac cases as well as the FAA’s very own Neurology Consultant.</a:t>
            </a:r>
            <a:endParaRPr lang="en-US">
              <a:cs typeface="Calibri"/>
            </a:endParaRPr>
          </a:p>
          <a:p>
            <a:endParaRPr lang="en-US"/>
          </a:p>
          <a:p>
            <a:r>
              <a:rPr lang="en-US"/>
              <a:t>We recruit seasoned claims consultants from other companies carrying years of experience and then train them for pilots.  This includes a 6 week </a:t>
            </a:r>
            <a:r>
              <a:rPr lang="en-US" err="1"/>
              <a:t>indoc</a:t>
            </a:r>
            <a:r>
              <a:rPr lang="en-US"/>
              <a:t> training, pre-rec testing by the FAA, and an exclusive agreement with the FAA for Oklahoma City training with their doctors.  Consultants receive recurrent monthly training, and round table case discussion based on the latest FAA updated policies.</a:t>
            </a:r>
          </a:p>
          <a:p>
            <a:r>
              <a:rPr lang="en-US"/>
              <a:t>Our training is so good that the current US Federal Air Surgeon hired three of our consultants and now everyone in the company signs non-compete forms specific to the FAA.</a:t>
            </a:r>
            <a:endParaRPr lang="en-US">
              <a:cs typeface="Calibri"/>
            </a:endParaRPr>
          </a:p>
          <a:p>
            <a:endParaRPr lang="en-IN">
              <a:cs typeface="Calibri" panose="020F0502020204030204"/>
            </a:endParaRPr>
          </a:p>
        </p:txBody>
      </p:sp>
      <p:sp>
        <p:nvSpPr>
          <p:cNvPr id="4" name="Slide Number Placeholder 3"/>
          <p:cNvSpPr>
            <a:spLocks noGrp="1"/>
          </p:cNvSpPr>
          <p:nvPr>
            <p:ph type="sldNum" sz="quarter" idx="10"/>
          </p:nvPr>
        </p:nvSpPr>
        <p:spPr/>
        <p:txBody>
          <a:bodyPr/>
          <a:lstStyle/>
          <a:p>
            <a:fld id="{F860E862-C243-49AE-840C-6A5ECCC9E384}" type="slidenum">
              <a:rPr lang="en-IN" smtClean="0"/>
              <a:t>4</a:t>
            </a:fld>
            <a:endParaRPr lang="en-IN"/>
          </a:p>
        </p:txBody>
      </p:sp>
    </p:spTree>
    <p:extLst>
      <p:ext uri="{BB962C8B-B14F-4D97-AF65-F5344CB8AC3E}">
        <p14:creationId xmlns:p14="http://schemas.microsoft.com/office/powerpoint/2010/main" val="254071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hits exactly at the core of the challenges for Pilot Loss of Medical License Claims and why we are the only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FAR 61.53 Prohibits pilots from flying when they are disqualified. The responsibility is placed on the Pilot &amp; Operator to not fly when disqualified due to a condition, history, or treatment.  This vague language means it is a felony to operate an aircraft when you are disqualified.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But as a Federal entity, the FAA cannot publish all of their Certification Regulations because they would then be considered a matter of Federal Policy &amp; subject to time delays and public comment periods before those changes can be made.  As a result, most simply aren’t published and the regulations you saw on a case last week can change tomorrow.  There is a fulltime pharmacologist that reviews and updates the internal list of approved medications almost daily.  You’ll note there’s been 32 unpublished changes this year and only 15 specifically disqualifying condition published.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We are fortunate enough to have a standing call each month with the Federal Air Surgeon’s office, in which we are updated on the latest unpublished changes and given a heads up as to potential changes.  With a pilot’s signed FAA HIPAA Release we are able to represent the airman to the FAA, and prior to the call give their FAA PI case number.  They’ll have time to review the pilots case in advance so that we can discuss on the call.  This leads to expedited case review.  For unique cases, we can discuss a case anonymously to determine accurate case handling. </a:t>
            </a:r>
          </a:p>
          <a:p>
            <a:r>
              <a:rPr lang="en-US"/>
              <a:t>Any questions?</a:t>
            </a:r>
          </a:p>
          <a:p>
            <a:endParaRPr lang="en-IN"/>
          </a:p>
        </p:txBody>
      </p:sp>
      <p:sp>
        <p:nvSpPr>
          <p:cNvPr id="4" name="Slide Number Placeholder 3"/>
          <p:cNvSpPr>
            <a:spLocks noGrp="1"/>
          </p:cNvSpPr>
          <p:nvPr>
            <p:ph type="sldNum" sz="quarter" idx="10"/>
          </p:nvPr>
        </p:nvSpPr>
        <p:spPr/>
        <p:txBody>
          <a:bodyPr/>
          <a:lstStyle/>
          <a:p>
            <a:fld id="{F860E862-C243-49AE-840C-6A5ECCC9E384}" type="slidenum">
              <a:rPr lang="en-IN" smtClean="0"/>
              <a:t>5</a:t>
            </a:fld>
            <a:endParaRPr lang="en-IN"/>
          </a:p>
        </p:txBody>
      </p:sp>
    </p:spTree>
    <p:extLst>
      <p:ext uri="{BB962C8B-B14F-4D97-AF65-F5344CB8AC3E}">
        <p14:creationId xmlns:p14="http://schemas.microsoft.com/office/powerpoint/2010/main" val="183708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24BC34-E885-4D0B-BF50-60E62E3CFD6F}" type="slidenum">
              <a:rPr lang="en-US" smtClean="0"/>
              <a:t>7</a:t>
            </a:fld>
            <a:endParaRPr lang="en-US"/>
          </a:p>
        </p:txBody>
      </p:sp>
    </p:spTree>
    <p:extLst>
      <p:ext uri="{BB962C8B-B14F-4D97-AF65-F5344CB8AC3E}">
        <p14:creationId xmlns:p14="http://schemas.microsoft.com/office/powerpoint/2010/main" val="68365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mn-lt"/>
                <a:ea typeface="Calibri" panose="020F0502020204030204" pitchFamily="34" charset="0"/>
              </a:rPr>
              <a:t>Here’s an example of the claims process for a made up pilot that has a heart attack.  We start with a Consultation to discuss the claims and FAA process. There we share guidance such as advising the pilot to let his medical lapse and not pursue a FAA denial.  This step alone can save weeks or months at the end of the claim because if there is not a denial, a pilot can immediately renew his lapsed medical once his Cardiac Special Issuance Authorization is approved.  With a denial, the airman has to take a new physical, have it deferred to OKC, and then wait for the FAA to review the entire health history plus the Cardiac condition to then snail mail a new Medical. </a:t>
            </a:r>
          </a:p>
          <a:p>
            <a:pPr marL="0" marR="0">
              <a:spcBef>
                <a:spcPts val="0"/>
              </a:spcBef>
              <a:spcAft>
                <a:spcPts val="0"/>
              </a:spcAft>
            </a:pPr>
            <a:r>
              <a:rPr lang="en-US" sz="1200" dirty="0">
                <a:effectLst/>
                <a:latin typeface="+mn-lt"/>
                <a:ea typeface="Calibri" panose="020F0502020204030204" pitchFamily="34" charset="0"/>
              </a:rPr>
              <a:t>We assist the pilot in collecting their medical records and work in concert with APA speaking almost daily. </a:t>
            </a:r>
          </a:p>
          <a:p>
            <a:pPr marL="0" marR="0">
              <a:spcBef>
                <a:spcPts val="0"/>
              </a:spcBef>
              <a:spcAft>
                <a:spcPts val="0"/>
              </a:spcAft>
            </a:pPr>
            <a:r>
              <a:rPr lang="en-US" sz="1200" b="0" i="0" dirty="0">
                <a:solidFill>
                  <a:srgbClr val="6A6D6F"/>
                </a:solidFill>
                <a:effectLst/>
                <a:latin typeface="+mn-lt"/>
              </a:rPr>
              <a:t>Within 24 hours of the first report, Medical Specialists conduct an initial investigation of all the facts, including the background and medical information in the claim.</a:t>
            </a:r>
            <a:endParaRPr lang="en-US" sz="1200" dirty="0">
              <a:effectLst/>
              <a:latin typeface="+mn-lt"/>
              <a:ea typeface="Calibri" panose="020F0502020204030204" pitchFamily="34" charset="0"/>
            </a:endParaRPr>
          </a:p>
          <a:p>
            <a:pPr marL="0" marR="0">
              <a:spcBef>
                <a:spcPts val="0"/>
              </a:spcBef>
              <a:spcAft>
                <a:spcPts val="0"/>
              </a:spcAft>
            </a:pPr>
            <a:r>
              <a:rPr lang="en-US" sz="1200" dirty="0">
                <a:effectLst/>
                <a:latin typeface="+mn-lt"/>
                <a:ea typeface="Calibri" panose="020F0502020204030204" pitchFamily="34" charset="0"/>
              </a:rPr>
              <a:t>This pilot's stent is placed in the left main artery, so that airman has a 180 day FAA Wait &amp; See Period rather than a 90 day.  At the 181</a:t>
            </a:r>
            <a:r>
              <a:rPr lang="en-US" sz="1200" baseline="30000" dirty="0">
                <a:effectLst/>
                <a:latin typeface="+mn-lt"/>
                <a:ea typeface="Calibri" panose="020F0502020204030204" pitchFamily="34" charset="0"/>
              </a:rPr>
              <a:t>st</a:t>
            </a:r>
            <a:r>
              <a:rPr lang="en-US" sz="1200" dirty="0">
                <a:effectLst/>
                <a:latin typeface="+mn-lt"/>
                <a:ea typeface="Calibri" panose="020F0502020204030204" pitchFamily="34" charset="0"/>
              </a:rPr>
              <a:t> day and not a day sooner, he must undergo at a minimum:  blood tests, nuclear stress test, and a post event heart cath.  Additional testing and/or documentation is needed based on diagnosis.</a:t>
            </a:r>
          </a:p>
          <a:p>
            <a:pPr marL="0" marR="0">
              <a:spcBef>
                <a:spcPts val="0"/>
              </a:spcBef>
              <a:spcAft>
                <a:spcPts val="0"/>
              </a:spcAft>
            </a:pPr>
            <a:r>
              <a:rPr lang="en-US" sz="1200" dirty="0">
                <a:effectLst/>
                <a:latin typeface="+mn-lt"/>
                <a:ea typeface="Calibri" panose="020F0502020204030204" pitchFamily="34" charset="0"/>
              </a:rPr>
              <a:t>The claims consultant will Approve &amp; certify the claim benefits based on the FAA 180 day timeline and diary follow up to ensure testing is scheduled at proper intervals based on the airman’s unique situation.  </a:t>
            </a:r>
          </a:p>
          <a:p>
            <a:pPr marL="0" marR="0">
              <a:spcBef>
                <a:spcPts val="0"/>
              </a:spcBef>
              <a:spcAft>
                <a:spcPts val="0"/>
              </a:spcAft>
            </a:pPr>
            <a:r>
              <a:rPr lang="en-US" sz="1200" dirty="0">
                <a:effectLst/>
                <a:latin typeface="+mn-lt"/>
                <a:ea typeface="Calibri" panose="020F0502020204030204" pitchFamily="34" charset="0"/>
              </a:rPr>
              <a:t>The FAA Cardiac Review Panel meets only once every other month and if the tests are done too soon or too late, they will not be accepted by the Panel.  When the case is submitted, we certify the claim and follow-up based on the expected Panel decision response date.</a:t>
            </a:r>
          </a:p>
          <a:p>
            <a:pPr marL="0" marR="0">
              <a:spcBef>
                <a:spcPts val="0"/>
              </a:spcBef>
              <a:spcAft>
                <a:spcPts val="0"/>
              </a:spcAft>
            </a:pPr>
            <a:r>
              <a:rPr lang="en-US" sz="1200" dirty="0">
                <a:effectLst/>
                <a:latin typeface="+mn-lt"/>
                <a:ea typeface="Calibri" panose="020F0502020204030204" pitchFamily="34" charset="0"/>
              </a:rPr>
              <a:t>We just recently had a case in which the pilot’s ejection fraction was varying greatly and the FAA typically requires a 50% or greater ejection fraction.  Instead of waiting for the FAA to render a decision, we spoke to a doctor on the Panel, described the case, and he said he would approve the case with a MUGA scan.  The pilot took the test, submitted it, and that doctor on the board cleared him. </a:t>
            </a:r>
            <a:r>
              <a:rPr lang="en-US" sz="1200" dirty="0">
                <a:effectLst/>
                <a:latin typeface="+mn-lt"/>
                <a:ea typeface="Times New Roman" panose="02020603050405020304" pitchFamily="18" charset="0"/>
              </a:rPr>
              <a:t> </a:t>
            </a:r>
            <a:endParaRPr lang="en-US" sz="1200" dirty="0">
              <a:effectLst/>
              <a:latin typeface="+mn-lt"/>
              <a:ea typeface="Calibri" panose="020F0502020204030204" pitchFamily="34" charset="0"/>
            </a:endParaRPr>
          </a:p>
          <a:p>
            <a:pPr marL="0" marR="0">
              <a:spcBef>
                <a:spcPts val="0"/>
              </a:spcBef>
              <a:spcAft>
                <a:spcPts val="0"/>
              </a:spcAft>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The key is to do all this without the pilot feeling alienated and rather supported.   In steps 3-6 we collaborate with the pilot in collecting the claim documentation and when it comes to making the claim decision we pull from all of that documentation.  In the Recertification step, its very helpful as we are able to incorporate &amp; validate the recertification process is being properly managed.</a:t>
            </a:r>
            <a:endParaRPr lang="en-US" sz="1200" dirty="0">
              <a:latin typeface="+mn-lt"/>
            </a:endParaRPr>
          </a:p>
          <a:p>
            <a:r>
              <a:rPr lang="en-US" sz="1200" dirty="0">
                <a:latin typeface="+mn-lt"/>
              </a:rPr>
              <a:t> </a:t>
            </a:r>
          </a:p>
          <a:p>
            <a:r>
              <a:rPr lang="en-IN" sz="1200" dirty="0">
                <a:latin typeface="+mn-lt"/>
              </a:rPr>
              <a:t>It’s estimated that for every dollar paid out to a pilot as a disability benefit that it costs the airline another $10 in associated costs. The costs include replacing that pilot with another First Officer type rated in the aircraft or even replace the aircraft, reposition them, etc.  </a:t>
            </a:r>
          </a:p>
        </p:txBody>
      </p:sp>
      <p:sp>
        <p:nvSpPr>
          <p:cNvPr id="4" name="Slide Number Placeholder 3"/>
          <p:cNvSpPr>
            <a:spLocks noGrp="1"/>
          </p:cNvSpPr>
          <p:nvPr>
            <p:ph type="sldNum" sz="quarter" idx="10"/>
          </p:nvPr>
        </p:nvSpPr>
        <p:spPr/>
        <p:txBody>
          <a:bodyPr/>
          <a:lstStyle/>
          <a:p>
            <a:fld id="{F860E862-C243-49AE-840C-6A5ECCC9E384}" type="slidenum">
              <a:rPr lang="en-IN" smtClean="0"/>
              <a:t>10</a:t>
            </a:fld>
            <a:endParaRPr lang="en-IN"/>
          </a:p>
        </p:txBody>
      </p:sp>
    </p:spTree>
    <p:extLst>
      <p:ext uri="{BB962C8B-B14F-4D97-AF65-F5344CB8AC3E}">
        <p14:creationId xmlns:p14="http://schemas.microsoft.com/office/powerpoint/2010/main" val="164756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very good people with lots of experience and training working for you.</a:t>
            </a:r>
          </a:p>
          <a:p>
            <a:r>
              <a:rPr lang="en-US"/>
              <a:t>All employees are thoroughly vetted and undergo a battery of testing for job fit, capability, and emotional compatibility.  We found that Guardian Supervisor is the best personality type of to fill our claim consultant role.</a:t>
            </a:r>
          </a:p>
          <a:p>
            <a:endParaRPr lang="en-US"/>
          </a:p>
          <a:p>
            <a:r>
              <a:rPr lang="en-US"/>
              <a:t>Consultants average 14 years experience.  Every case is medically reviewed.  Our organizational structure is unique with all claims assigned to Claims consultants for management &amp; oversight with a large supporting cast of 2 doctors, 1 nurse and 2 claims assistants and three support staffers.  This maximizes the senior case managers’ time.  We also have examiners on other Major Airline accounts that are cross trained to provide assistance in times of claim spikes.</a:t>
            </a:r>
          </a:p>
          <a:p>
            <a:endParaRPr lang="en-US"/>
          </a:p>
          <a:p>
            <a:endParaRPr lang="en-IN"/>
          </a:p>
        </p:txBody>
      </p:sp>
      <p:sp>
        <p:nvSpPr>
          <p:cNvPr id="4" name="Slide Number Placeholder 3"/>
          <p:cNvSpPr>
            <a:spLocks noGrp="1"/>
          </p:cNvSpPr>
          <p:nvPr>
            <p:ph type="sldNum" sz="quarter" idx="10"/>
          </p:nvPr>
        </p:nvSpPr>
        <p:spPr/>
        <p:txBody>
          <a:bodyPr/>
          <a:lstStyle/>
          <a:p>
            <a:fld id="{F860E862-C243-49AE-840C-6A5ECCC9E384}" type="slidenum">
              <a:rPr lang="en-IN" smtClean="0"/>
              <a:t>11</a:t>
            </a:fld>
            <a:endParaRPr lang="en-IN"/>
          </a:p>
        </p:txBody>
      </p:sp>
    </p:spTree>
    <p:extLst>
      <p:ext uri="{BB962C8B-B14F-4D97-AF65-F5344CB8AC3E}">
        <p14:creationId xmlns:p14="http://schemas.microsoft.com/office/powerpoint/2010/main" val="74057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This is a historical ad from the 60s encouraging pilots to call our doctors and let us help.</a:t>
            </a:r>
          </a:p>
          <a:p>
            <a:r>
              <a:rPr lang="en-US" sz="1200">
                <a:solidFill>
                  <a:schemeClr val="tx1"/>
                </a:solidFill>
                <a:effectLst/>
                <a:latin typeface="+mn-lt"/>
                <a:ea typeface="Times New Roman" panose="02020603050405020304" pitchFamily="18" charset="0"/>
              </a:rPr>
              <a:t>We understand this is the hardest time in most pilot's career and likely the only time in their life that they’ve lost full control. </a:t>
            </a:r>
            <a:r>
              <a:rPr lang="en-US" sz="1200">
                <a:solidFill>
                  <a:schemeClr val="tx1"/>
                </a:solidFill>
                <a:latin typeface="+mn-lt"/>
              </a:rPr>
              <a:t>When pilots contact Harvey Watt to file a claim, they don’t have to undergo the headaches that so many experience when dealing with less knowledgeable claim examiners; having to explain why their condition is disqualified under FAA medical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Calibri" panose="020F0502020204030204" pitchFamily="34" charset="0"/>
                <a:cs typeface="+mn-cs"/>
              </a:rPr>
              <a:t>They’re </a:t>
            </a:r>
            <a:r>
              <a:rPr lang="en-US" sz="1200">
                <a:solidFill>
                  <a:schemeClr val="tx1"/>
                </a:solidFill>
                <a:latin typeface="+mn-lt"/>
              </a:rPr>
              <a:t>assigned a constant person that a pilot can work with for years and develop a rapport that makes the process run smoothly. We never use a floating staff model where pilots can fall on someone’s desk that’s not familiar with American.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We know when we can impact a claim and when we cant.  We set expectations early and ensure that they are followed. We don’t ask for unnecessary documentation or determinations from the FAA that can cause a pilot to have a denial on his record that he/she will need to report for the rest of their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Our consultants spend an average of 33 minutes taking their time on the phone with the pilots which is noted often in surveys.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n-lt"/>
            </a:endParaRPr>
          </a:p>
          <a:p>
            <a:endParaRPr lang="en-US" sz="1200">
              <a:solidFill>
                <a:schemeClr val="tx1"/>
              </a:solidFill>
              <a:latin typeface="+mn-lt"/>
            </a:endParaRPr>
          </a:p>
          <a:p>
            <a:endParaRPr lang="en-US" sz="1200">
              <a:latin typeface="+mn-lt"/>
            </a:endParaRPr>
          </a:p>
          <a:p>
            <a:endParaRPr lang="en-IN"/>
          </a:p>
        </p:txBody>
      </p:sp>
      <p:sp>
        <p:nvSpPr>
          <p:cNvPr id="4" name="Slide Number Placeholder 3"/>
          <p:cNvSpPr>
            <a:spLocks noGrp="1"/>
          </p:cNvSpPr>
          <p:nvPr>
            <p:ph type="sldNum" sz="quarter" idx="10"/>
          </p:nvPr>
        </p:nvSpPr>
        <p:spPr/>
        <p:txBody>
          <a:bodyPr/>
          <a:lstStyle/>
          <a:p>
            <a:fld id="{F860E862-C243-49AE-840C-6A5ECCC9E384}" type="slidenum">
              <a:rPr lang="en-IN" smtClean="0"/>
              <a:t>12</a:t>
            </a:fld>
            <a:endParaRPr lang="en-IN"/>
          </a:p>
        </p:txBody>
      </p:sp>
    </p:spTree>
    <p:extLst>
      <p:ext uri="{BB962C8B-B14F-4D97-AF65-F5344CB8AC3E}">
        <p14:creationId xmlns:p14="http://schemas.microsoft.com/office/powerpoint/2010/main" val="379268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755038" cy="1901824"/>
          </a:xfrm>
        </p:spPr>
        <p:txBody>
          <a:bodyPr>
            <a:noAutofit/>
          </a:bodyPr>
          <a:lstStyle>
            <a:lvl1pPr>
              <a:defRPr sz="5300"/>
            </a:lvl1pPr>
          </a:lstStyle>
          <a:p>
            <a:r>
              <a:rPr lang="en-US"/>
              <a:t>Click to edit Master title style</a:t>
            </a:r>
            <a:endParaRPr lang="en-IN"/>
          </a:p>
        </p:txBody>
      </p:sp>
      <p:sp>
        <p:nvSpPr>
          <p:cNvPr id="4" name="Slide Number Placeholder 3"/>
          <p:cNvSpPr>
            <a:spLocks noGrp="1"/>
          </p:cNvSpPr>
          <p:nvPr>
            <p:ph type="sldNum" sz="quarter" idx="11"/>
          </p:nvPr>
        </p:nvSpPr>
        <p:spPr/>
        <p:txBody>
          <a:bodyPr/>
          <a:lstStyle/>
          <a:p>
            <a:fld id="{2119BBEA-EC03-4F02-AB5E-7EF7FBF13C45}" type="slidenum">
              <a:rPr lang="en-IN" smtClean="0"/>
              <a:pPr/>
              <a:t>‹#›</a:t>
            </a:fld>
            <a:endParaRPr lang="en-IN"/>
          </a:p>
        </p:txBody>
      </p:sp>
      <p:sp>
        <p:nvSpPr>
          <p:cNvPr id="6" name="Text Placeholder 2"/>
          <p:cNvSpPr>
            <a:spLocks noGrp="1"/>
          </p:cNvSpPr>
          <p:nvPr>
            <p:ph type="body" idx="1"/>
          </p:nvPr>
        </p:nvSpPr>
        <p:spPr>
          <a:xfrm>
            <a:off x="838201" y="2312194"/>
            <a:ext cx="9755038" cy="1500187"/>
          </a:xfrm>
          <a:prstGeom prst="rect">
            <a:avLst/>
          </a:prstGeo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7859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667067" y="0"/>
            <a:ext cx="524933" cy="328613"/>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sp>
        <p:nvSpPr>
          <p:cNvPr id="13" name="Content Placeholder 3"/>
          <p:cNvSpPr>
            <a:spLocks noGrp="1"/>
          </p:cNvSpPr>
          <p:nvPr>
            <p:ph sz="half" idx="2"/>
          </p:nvPr>
        </p:nvSpPr>
        <p:spPr>
          <a:xfrm>
            <a:off x="6197601" y="2340768"/>
            <a:ext cx="5157787" cy="3585370"/>
          </a:xfrm>
          <a:prstGeom prst="rect">
            <a:avLst/>
          </a:prstGeom>
        </p:spPr>
        <p:txBody>
          <a:bodyPr>
            <a:normAutofit/>
          </a:bodyPr>
          <a:lstStyle>
            <a:lvl1pPr>
              <a:defRPr sz="18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Text Placeholder 2"/>
          <p:cNvSpPr>
            <a:spLocks noGrp="1"/>
          </p:cNvSpPr>
          <p:nvPr>
            <p:ph type="body" idx="1"/>
          </p:nvPr>
        </p:nvSpPr>
        <p:spPr>
          <a:xfrm>
            <a:off x="6197601" y="1901031"/>
            <a:ext cx="5157787" cy="439737"/>
          </a:xfrm>
          <a:prstGeom prst="rect">
            <a:avLst/>
          </a:prstGeom>
        </p:spPr>
        <p:txBody>
          <a:bodyPr anchor="t">
            <a:normAutofit/>
          </a:bodyPr>
          <a:lstStyle>
            <a:lvl1pPr marL="0" indent="0">
              <a:buNone/>
              <a:defRPr sz="1600" b="1">
                <a:solidFill>
                  <a:srgbClr val="183B77"/>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p:cNvSpPr>
            <a:spLocks noGrp="1"/>
          </p:cNvSpPr>
          <p:nvPr>
            <p:ph type="pic" idx="12" hasCustomPrompt="1"/>
          </p:nvPr>
        </p:nvSpPr>
        <p:spPr>
          <a:xfrm>
            <a:off x="839788" y="1901031"/>
            <a:ext cx="5132388" cy="3930650"/>
          </a:xfrm>
          <a:prstGeom prst="rect">
            <a:avLst/>
          </a:prstGeom>
        </p:spPr>
        <p:txBody>
          <a:bodyPr anchor="ctr">
            <a:normAutofit/>
          </a:bodyPr>
          <a:lstStyle>
            <a:lvl1pPr marL="0" indent="0" algn="ctr">
              <a:buNone/>
              <a:defRPr sz="2000" i="1">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IN"/>
              <a:t>Picture</a:t>
            </a:r>
          </a:p>
        </p:txBody>
      </p:sp>
      <p:cxnSp>
        <p:nvCxnSpPr>
          <p:cNvPr id="9" name="Straight Connector 8"/>
          <p:cNvCxnSpPr/>
          <p:nvPr userDrawn="1"/>
        </p:nvCxnSpPr>
        <p:spPr>
          <a:xfrm>
            <a:off x="429684" y="1074751"/>
            <a:ext cx="113326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838200" y="365126"/>
            <a:ext cx="10515600" cy="937596"/>
          </a:xfrm>
          <a:prstGeom prst="rect">
            <a:avLst/>
          </a:prstGeom>
        </p:spPr>
        <p:txBody>
          <a:bodyPr vert="horz" lIns="91440" tIns="45720" rIns="91440" bIns="45720" rtlCol="0" anchor="ctr">
            <a:normAutofit/>
          </a:bodyPr>
          <a:lstStyle>
            <a:lvl1pPr>
              <a:defRPr>
                <a:solidFill>
                  <a:srgbClr val="014D7D"/>
                </a:solidFill>
              </a:defRPr>
            </a:lvl1pPr>
          </a:lstStyle>
          <a:p>
            <a:r>
              <a:rPr lang="en-US"/>
              <a:t>Click to edit Master title style</a:t>
            </a:r>
            <a:endParaRPr lang="en-IN"/>
          </a:p>
        </p:txBody>
      </p:sp>
    </p:spTree>
    <p:extLst>
      <p:ext uri="{BB962C8B-B14F-4D97-AF65-F5344CB8AC3E}">
        <p14:creationId xmlns:p14="http://schemas.microsoft.com/office/powerpoint/2010/main" val="405776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Media Placeholder 2"/>
          <p:cNvSpPr>
            <a:spLocks noGrp="1"/>
          </p:cNvSpPr>
          <p:nvPr>
            <p:ph type="media" sz="quarter" idx="16" hasCustomPrompt="1"/>
          </p:nvPr>
        </p:nvSpPr>
        <p:spPr>
          <a:xfrm>
            <a:off x="285749" y="328612"/>
            <a:ext cx="11563351" cy="5729287"/>
          </a:xfrm>
        </p:spPr>
        <p:txBody>
          <a:bodyPr anchor="ctr">
            <a:normAutofit/>
          </a:bodyPr>
          <a:lstStyle>
            <a:lvl1pPr algn="ctr">
              <a:defRPr sz="2000" i="1">
                <a:solidFill>
                  <a:schemeClr val="bg1">
                    <a:lumMod val="50000"/>
                  </a:schemeClr>
                </a:solidFill>
              </a:defRPr>
            </a:lvl1pPr>
          </a:lstStyle>
          <a:p>
            <a:r>
              <a:rPr lang="en-IN"/>
              <a:t>Media</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5"/>
          <p:cNvSpPr>
            <a:spLocks noGrp="1"/>
          </p:cNvSpPr>
          <p:nvPr>
            <p:ph type="sldNum" sz="quarter" idx="4"/>
          </p:nvPr>
        </p:nvSpPr>
        <p:spPr>
          <a:xfrm>
            <a:off x="11667067" y="0"/>
            <a:ext cx="524933" cy="328613"/>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sp>
        <p:nvSpPr>
          <p:cNvPr id="10" name="Title 1"/>
          <p:cNvSpPr>
            <a:spLocks noGrp="1"/>
          </p:cNvSpPr>
          <p:nvPr>
            <p:ph type="title"/>
          </p:nvPr>
        </p:nvSpPr>
        <p:spPr>
          <a:xfrm>
            <a:off x="285749" y="4918527"/>
            <a:ext cx="4920211" cy="698501"/>
          </a:xfrm>
          <a:prstGeom prst="rect">
            <a:avLst/>
          </a:prstGeom>
          <a:solidFill>
            <a:srgbClr val="183B77"/>
          </a:solidFill>
        </p:spPr>
        <p:txBody>
          <a:bodyPr anchor="ctr">
            <a:normAutofit/>
          </a:bodyPr>
          <a:lstStyle>
            <a:lvl1pPr>
              <a:defRPr sz="20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IN"/>
          </a:p>
        </p:txBody>
      </p:sp>
    </p:spTree>
    <p:extLst>
      <p:ext uri="{BB962C8B-B14F-4D97-AF65-F5344CB8AC3E}">
        <p14:creationId xmlns:p14="http://schemas.microsoft.com/office/powerpoint/2010/main" val="46056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0" y="0"/>
            <a:ext cx="12192000" cy="6858000"/>
          </a:xfrm>
          <a:prstGeom prst="rect">
            <a:avLst/>
          </a:prstGeom>
        </p:spPr>
        <p:txBody>
          <a:bodyPr anchor="ctr">
            <a:normAutofit/>
          </a:bodyPr>
          <a:lstStyle>
            <a:lvl1pPr marL="0" indent="0" algn="ctr">
              <a:buNone/>
              <a:defRPr sz="2000" i="1">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9" name="Title 1"/>
          <p:cNvSpPr>
            <a:spLocks noGrp="1"/>
          </p:cNvSpPr>
          <p:nvPr>
            <p:ph type="title"/>
          </p:nvPr>
        </p:nvSpPr>
        <p:spPr>
          <a:xfrm>
            <a:off x="7327899" y="4653319"/>
            <a:ext cx="4601633" cy="1316038"/>
          </a:xfrm>
          <a:prstGeom prst="rect">
            <a:avLst/>
          </a:prstGeom>
        </p:spPr>
        <p:txBody>
          <a:bodyPr>
            <a:normAutofit/>
          </a:bodyPr>
          <a:lstStyle>
            <a:lvl1pPr>
              <a:defRPr sz="3500">
                <a:solidFill>
                  <a:schemeClr val="bg1"/>
                </a:solidFill>
                <a:latin typeface="Cocogoose" panose="02000000000000000000" pitchFamily="2" charset="0"/>
              </a:defRPr>
            </a:lvl1pPr>
          </a:lstStyle>
          <a:p>
            <a:r>
              <a:rPr lang="en-US"/>
              <a:t>Click to edit Master title style</a:t>
            </a:r>
            <a:endParaRPr lang="en-IN"/>
          </a:p>
        </p:txBody>
      </p:sp>
    </p:spTree>
    <p:extLst>
      <p:ext uri="{BB962C8B-B14F-4D97-AF65-F5344CB8AC3E}">
        <p14:creationId xmlns:p14="http://schemas.microsoft.com/office/powerpoint/2010/main" val="499714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6884" y="1380782"/>
            <a:ext cx="1155031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336885" y="6347712"/>
            <a:ext cx="815148" cy="228600"/>
          </a:xfrm>
          <a:prstGeom prst="rect">
            <a:avLst/>
          </a:prstGeom>
        </p:spPr>
        <p:txBody>
          <a:bodyPr/>
          <a:lstStyle>
            <a:lvl1pPr algn="l">
              <a:defRPr>
                <a:solidFill>
                  <a:schemeClr val="tx1"/>
                </a:solidFill>
                <a:latin typeface="Arial" charset="0"/>
                <a:ea typeface="Arial" charset="0"/>
                <a:cs typeface="Arial" charset="0"/>
              </a:defRPr>
            </a:lvl1pPr>
          </a:lstStyle>
          <a:p>
            <a:pPr>
              <a:defRPr/>
            </a:pPr>
            <a:fld id="{55BD5FDF-1479-4CBA-B4F0-1ABFFDF89263}" type="slidenum">
              <a:rPr lang="en-US" smtClean="0"/>
              <a:pPr>
                <a:defRPr/>
              </a:pPr>
              <a:t>‹#›</a:t>
            </a:fld>
            <a:endParaRPr lang="en-US"/>
          </a:p>
        </p:txBody>
      </p:sp>
      <p:sp>
        <p:nvSpPr>
          <p:cNvPr id="9" name="Footer Placeholder 1"/>
          <p:cNvSpPr>
            <a:spLocks noGrp="1"/>
          </p:cNvSpPr>
          <p:nvPr>
            <p:ph type="ftr" sz="quarter" idx="12"/>
          </p:nvPr>
        </p:nvSpPr>
        <p:spPr>
          <a:xfrm>
            <a:off x="3352800" y="6338097"/>
            <a:ext cx="5486400" cy="249931"/>
          </a:xfrm>
          <a:prstGeom prst="rect">
            <a:avLst/>
          </a:prstGeom>
        </p:spPr>
        <p:txBody>
          <a:bodyPr/>
          <a:lstStyle>
            <a:lvl1pPr>
              <a:defRPr>
                <a:solidFill>
                  <a:schemeClr val="tx1"/>
                </a:solidFill>
                <a:latin typeface="Arial" charset="0"/>
                <a:ea typeface="Arial" charset="0"/>
                <a:cs typeface="Arial" charset="0"/>
              </a:defRPr>
            </a:lvl1pPr>
          </a:lstStyle>
          <a:p>
            <a:r>
              <a:rPr lang="en-US"/>
              <a:t>click to insert audience disclosure</a:t>
            </a:r>
          </a:p>
        </p:txBody>
      </p:sp>
      <p:sp>
        <p:nvSpPr>
          <p:cNvPr id="10" name="Text Placeholder 3"/>
          <p:cNvSpPr>
            <a:spLocks noGrp="1"/>
          </p:cNvSpPr>
          <p:nvPr>
            <p:ph type="body" sz="quarter" idx="14" hasCustomPrompt="1"/>
          </p:nvPr>
        </p:nvSpPr>
        <p:spPr>
          <a:xfrm>
            <a:off x="336883" y="5799264"/>
            <a:ext cx="8263420" cy="230832"/>
          </a:xfrm>
        </p:spPr>
        <p:txBody>
          <a:bodyPr wrap="square" anchor="b" anchorCtr="0">
            <a:spAutoFit/>
          </a:bodyPr>
          <a:lstStyle>
            <a:lvl1pPr marL="0" indent="0">
              <a:spcBef>
                <a:spcPts val="0"/>
              </a:spcBef>
              <a:buFont typeface="Arial" panose="020B0604020202020204" pitchFamily="34" charset="0"/>
              <a:buNone/>
              <a:defRPr sz="1000" baseline="0">
                <a:solidFill>
                  <a:schemeClr val="tx1">
                    <a:lumMod val="75000"/>
                    <a:lumOff val="25000"/>
                  </a:schemeClr>
                </a:solidFill>
                <a:latin typeface="Arial Narrow"/>
                <a:cs typeface="Arial Narrow"/>
              </a:defRPr>
            </a:lvl1pPr>
            <a:lvl2pPr marL="339725" indent="0">
              <a:buNone/>
              <a:defRPr sz="1000">
                <a:solidFill>
                  <a:schemeClr val="tx1">
                    <a:lumMod val="50000"/>
                    <a:lumOff val="50000"/>
                  </a:schemeClr>
                </a:solidFill>
                <a:latin typeface="+mj-lt"/>
              </a:defRPr>
            </a:lvl2pPr>
            <a:lvl3pPr marL="627063" indent="0">
              <a:buNone/>
              <a:defRPr sz="1000">
                <a:solidFill>
                  <a:schemeClr val="tx1">
                    <a:lumMod val="50000"/>
                    <a:lumOff val="50000"/>
                  </a:schemeClr>
                </a:solidFill>
                <a:latin typeface="+mj-lt"/>
              </a:defRPr>
            </a:lvl3pPr>
            <a:lvl4pPr marL="914400" indent="0">
              <a:buNone/>
              <a:defRPr sz="1000">
                <a:solidFill>
                  <a:schemeClr val="tx1">
                    <a:lumMod val="50000"/>
                    <a:lumOff val="50000"/>
                  </a:schemeClr>
                </a:solidFill>
                <a:latin typeface="+mj-lt"/>
              </a:defRPr>
            </a:lvl4pPr>
            <a:lvl5pPr marL="1031875" indent="0">
              <a:buNone/>
              <a:defRPr sz="1000">
                <a:solidFill>
                  <a:schemeClr val="tx1">
                    <a:lumMod val="50000"/>
                    <a:lumOff val="50000"/>
                  </a:schemeClr>
                </a:solidFill>
                <a:latin typeface="+mj-lt"/>
              </a:defRPr>
            </a:lvl5pPr>
          </a:lstStyle>
          <a:p>
            <a:pPr lvl="0"/>
            <a:r>
              <a:rPr lang="en-US"/>
              <a:t>add disclosures and footnotes here</a:t>
            </a:r>
          </a:p>
        </p:txBody>
      </p:sp>
    </p:spTree>
    <p:extLst>
      <p:ext uri="{BB962C8B-B14F-4D97-AF65-F5344CB8AC3E}">
        <p14:creationId xmlns:p14="http://schemas.microsoft.com/office/powerpoint/2010/main" val="3418649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6885" y="1380782"/>
            <a:ext cx="54460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79525" y="1380782"/>
            <a:ext cx="58076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336885" y="6347712"/>
            <a:ext cx="815148" cy="228600"/>
          </a:xfrm>
          <a:prstGeom prst="rect">
            <a:avLst/>
          </a:prstGeom>
        </p:spPr>
        <p:txBody>
          <a:bodyPr/>
          <a:lstStyle>
            <a:lvl1pPr algn="l">
              <a:defRPr>
                <a:solidFill>
                  <a:schemeClr val="tx1"/>
                </a:solidFill>
                <a:latin typeface="Arial" charset="0"/>
                <a:ea typeface="Arial" charset="0"/>
                <a:cs typeface="Arial" charset="0"/>
              </a:defRPr>
            </a:lvl1pPr>
          </a:lstStyle>
          <a:p>
            <a:pPr>
              <a:defRPr/>
            </a:pPr>
            <a:fld id="{55BD5FDF-1479-4CBA-B4F0-1ABFFDF89263}" type="slidenum">
              <a:rPr lang="en-US" smtClean="0"/>
              <a:pPr>
                <a:defRPr/>
              </a:pPr>
              <a:t>‹#›</a:t>
            </a:fld>
            <a:endParaRPr lang="en-US"/>
          </a:p>
        </p:txBody>
      </p:sp>
      <p:sp>
        <p:nvSpPr>
          <p:cNvPr id="9" name="Footer Placeholder 1"/>
          <p:cNvSpPr>
            <a:spLocks noGrp="1"/>
          </p:cNvSpPr>
          <p:nvPr>
            <p:ph type="ftr" sz="quarter" idx="12"/>
          </p:nvPr>
        </p:nvSpPr>
        <p:spPr>
          <a:xfrm>
            <a:off x="3352800" y="6338097"/>
            <a:ext cx="5486400" cy="249931"/>
          </a:xfrm>
          <a:prstGeom prst="rect">
            <a:avLst/>
          </a:prstGeom>
        </p:spPr>
        <p:txBody>
          <a:bodyPr/>
          <a:lstStyle>
            <a:lvl1pPr>
              <a:defRPr>
                <a:solidFill>
                  <a:schemeClr val="tx1"/>
                </a:solidFill>
                <a:latin typeface="Arial" charset="0"/>
                <a:ea typeface="Arial" charset="0"/>
                <a:cs typeface="Arial" charset="0"/>
              </a:defRPr>
            </a:lvl1pPr>
          </a:lstStyle>
          <a:p>
            <a:r>
              <a:rPr lang="en-US"/>
              <a:t>click to insert audience disclosure</a:t>
            </a:r>
          </a:p>
        </p:txBody>
      </p:sp>
      <p:sp>
        <p:nvSpPr>
          <p:cNvPr id="10" name="Text Placeholder 3"/>
          <p:cNvSpPr>
            <a:spLocks noGrp="1"/>
          </p:cNvSpPr>
          <p:nvPr>
            <p:ph type="body" sz="quarter" idx="14" hasCustomPrompt="1"/>
          </p:nvPr>
        </p:nvSpPr>
        <p:spPr>
          <a:xfrm>
            <a:off x="336883" y="5799264"/>
            <a:ext cx="8263420" cy="230832"/>
          </a:xfrm>
        </p:spPr>
        <p:txBody>
          <a:bodyPr wrap="square" anchor="b" anchorCtr="0">
            <a:spAutoFit/>
          </a:bodyPr>
          <a:lstStyle>
            <a:lvl1pPr marL="0" indent="0">
              <a:spcBef>
                <a:spcPts val="0"/>
              </a:spcBef>
              <a:buFont typeface="Arial" panose="020B0604020202020204" pitchFamily="34" charset="0"/>
              <a:buNone/>
              <a:defRPr sz="1000" baseline="0">
                <a:solidFill>
                  <a:schemeClr val="tx1">
                    <a:lumMod val="75000"/>
                    <a:lumOff val="25000"/>
                  </a:schemeClr>
                </a:solidFill>
                <a:latin typeface="Arial Narrow"/>
                <a:cs typeface="Arial Narrow"/>
              </a:defRPr>
            </a:lvl1pPr>
            <a:lvl2pPr marL="339725" indent="0">
              <a:buNone/>
              <a:defRPr sz="1000">
                <a:solidFill>
                  <a:schemeClr val="tx1">
                    <a:lumMod val="50000"/>
                    <a:lumOff val="50000"/>
                  </a:schemeClr>
                </a:solidFill>
                <a:latin typeface="+mj-lt"/>
              </a:defRPr>
            </a:lvl2pPr>
            <a:lvl3pPr marL="627063" indent="0">
              <a:buNone/>
              <a:defRPr sz="1000">
                <a:solidFill>
                  <a:schemeClr val="tx1">
                    <a:lumMod val="50000"/>
                    <a:lumOff val="50000"/>
                  </a:schemeClr>
                </a:solidFill>
                <a:latin typeface="+mj-lt"/>
              </a:defRPr>
            </a:lvl3pPr>
            <a:lvl4pPr marL="914400" indent="0">
              <a:buNone/>
              <a:defRPr sz="1000">
                <a:solidFill>
                  <a:schemeClr val="tx1">
                    <a:lumMod val="50000"/>
                    <a:lumOff val="50000"/>
                  </a:schemeClr>
                </a:solidFill>
                <a:latin typeface="+mj-lt"/>
              </a:defRPr>
            </a:lvl4pPr>
            <a:lvl5pPr marL="1031875" indent="0">
              <a:buNone/>
              <a:defRPr sz="1000">
                <a:solidFill>
                  <a:schemeClr val="tx1">
                    <a:lumMod val="50000"/>
                    <a:lumOff val="50000"/>
                  </a:schemeClr>
                </a:solidFill>
                <a:latin typeface="+mj-lt"/>
              </a:defRPr>
            </a:lvl5pPr>
          </a:lstStyle>
          <a:p>
            <a:pPr lvl="0"/>
            <a:r>
              <a:rPr lang="en-US"/>
              <a:t>add disclosures and footnotes here</a:t>
            </a:r>
          </a:p>
        </p:txBody>
      </p:sp>
    </p:spTree>
    <p:extLst>
      <p:ext uri="{BB962C8B-B14F-4D97-AF65-F5344CB8AC3E}">
        <p14:creationId xmlns:p14="http://schemas.microsoft.com/office/powerpoint/2010/main" val="2050164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7282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838200" y="1048873"/>
            <a:ext cx="10515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11667067" y="0"/>
            <a:ext cx="524933" cy="328613"/>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sp>
        <p:nvSpPr>
          <p:cNvPr id="10" name="Title Placeholder 1">
            <a:extLst>
              <a:ext uri="{FF2B5EF4-FFF2-40B4-BE49-F238E27FC236}">
                <a16:creationId xmlns:a16="http://schemas.microsoft.com/office/drawing/2014/main" id="{9F1ED214-2F1C-4FE0-A94D-07CF8AA6090B}"/>
              </a:ext>
            </a:extLst>
          </p:cNvPr>
          <p:cNvSpPr>
            <a:spLocks noGrp="1"/>
          </p:cNvSpPr>
          <p:nvPr>
            <p:ph type="title"/>
          </p:nvPr>
        </p:nvSpPr>
        <p:spPr>
          <a:xfrm>
            <a:off x="838200" y="365126"/>
            <a:ext cx="10515600" cy="566527"/>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1" name="Text Placeholder 2">
            <a:extLst>
              <a:ext uri="{FF2B5EF4-FFF2-40B4-BE49-F238E27FC236}">
                <a16:creationId xmlns:a16="http://schemas.microsoft.com/office/drawing/2014/main" id="{A6CC6026-ECCB-44B7-B10B-60924262FB06}"/>
              </a:ext>
            </a:extLst>
          </p:cNvPr>
          <p:cNvSpPr>
            <a:spLocks noGrp="1"/>
          </p:cNvSpPr>
          <p:nvPr>
            <p:ph idx="1"/>
          </p:nvPr>
        </p:nvSpPr>
        <p:spPr>
          <a:xfrm>
            <a:off x="838200" y="1181821"/>
            <a:ext cx="10515600" cy="43553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9506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667067" y="0"/>
            <a:ext cx="524933" cy="328613"/>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sp>
        <p:nvSpPr>
          <p:cNvPr id="10" name="Title Placeholder 1">
            <a:extLst>
              <a:ext uri="{FF2B5EF4-FFF2-40B4-BE49-F238E27FC236}">
                <a16:creationId xmlns:a16="http://schemas.microsoft.com/office/drawing/2014/main" id="{9F1ED214-2F1C-4FE0-A94D-07CF8AA6090B}"/>
              </a:ext>
            </a:extLst>
          </p:cNvPr>
          <p:cNvSpPr>
            <a:spLocks noGrp="1"/>
          </p:cNvSpPr>
          <p:nvPr>
            <p:ph type="title"/>
          </p:nvPr>
        </p:nvSpPr>
        <p:spPr>
          <a:xfrm>
            <a:off x="5658926" y="365126"/>
            <a:ext cx="5694873" cy="566527"/>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1" name="Text Placeholder 2">
            <a:extLst>
              <a:ext uri="{FF2B5EF4-FFF2-40B4-BE49-F238E27FC236}">
                <a16:creationId xmlns:a16="http://schemas.microsoft.com/office/drawing/2014/main" id="{A6CC6026-ECCB-44B7-B10B-60924262FB06}"/>
              </a:ext>
            </a:extLst>
          </p:cNvPr>
          <p:cNvSpPr>
            <a:spLocks noGrp="1"/>
          </p:cNvSpPr>
          <p:nvPr>
            <p:ph idx="1"/>
          </p:nvPr>
        </p:nvSpPr>
        <p:spPr>
          <a:xfrm>
            <a:off x="5658928" y="1181821"/>
            <a:ext cx="5694872" cy="43553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5804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69050" y="595313"/>
            <a:ext cx="5298017" cy="2605087"/>
          </a:xfrm>
          <a:prstGeom prst="rect">
            <a:avLst/>
          </a:prstGeom>
        </p:spPr>
        <p:txBody>
          <a:bodyPr anchor="t">
            <a:normAutofit/>
          </a:bodyPr>
          <a:lstStyle>
            <a:lvl1pPr>
              <a:defRPr sz="5400">
                <a:latin typeface="Segoe UI" panose="020B0502040204020203" pitchFamily="34" charset="0"/>
                <a:cs typeface="Segoe UI" panose="020B0502040204020203" pitchFamily="34" charset="0"/>
              </a:defRPr>
            </a:lvl1pPr>
          </a:lstStyle>
          <a:p>
            <a:r>
              <a:rPr lang="en-US"/>
              <a:t>Click to edit Master title style</a:t>
            </a:r>
            <a:endParaRPr lang="en-IN"/>
          </a:p>
        </p:txBody>
      </p:sp>
      <p:sp>
        <p:nvSpPr>
          <p:cNvPr id="3" name="Text Placeholder 2"/>
          <p:cNvSpPr>
            <a:spLocks noGrp="1"/>
          </p:cNvSpPr>
          <p:nvPr>
            <p:ph type="body" idx="1"/>
          </p:nvPr>
        </p:nvSpPr>
        <p:spPr>
          <a:xfrm>
            <a:off x="6369049" y="3278187"/>
            <a:ext cx="5298017" cy="1500187"/>
          </a:xfrm>
          <a:prstGeom prst="rect">
            <a:avLst/>
          </a:prstGeo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4"/>
          </p:nvPr>
        </p:nvSpPr>
        <p:spPr>
          <a:xfrm>
            <a:off x="11667067" y="0"/>
            <a:ext cx="524933" cy="328613"/>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spTree>
    <p:extLst>
      <p:ext uri="{BB962C8B-B14F-4D97-AF65-F5344CB8AC3E}">
        <p14:creationId xmlns:p14="http://schemas.microsoft.com/office/powerpoint/2010/main" val="304703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2132"/>
          </a:xfrm>
          <a:prstGeom prst="rect">
            <a:avLst/>
          </a:prstGeom>
        </p:spPr>
        <p:txBody>
          <a:bodyPr>
            <a:normAutofit/>
          </a:bodyPr>
          <a:lstStyle>
            <a:lvl1pPr>
              <a:defRPr sz="3200">
                <a:latin typeface="Segoe UI" panose="020B0502040204020203" pitchFamily="34" charset="0"/>
                <a:cs typeface="Segoe UI" panose="020B0502040204020203" pitchFamily="34" charset="0"/>
              </a:defRPr>
            </a:lvl1pPr>
          </a:lstStyle>
          <a:p>
            <a:r>
              <a:rPr lang="en-US"/>
              <a:t>Click to edit Master title style</a:t>
            </a:r>
            <a:endParaRPr lang="en-IN"/>
          </a:p>
        </p:txBody>
      </p:sp>
      <p:sp>
        <p:nvSpPr>
          <p:cNvPr id="3" name="Content Placeholder 2"/>
          <p:cNvSpPr>
            <a:spLocks noGrp="1"/>
          </p:cNvSpPr>
          <p:nvPr>
            <p:ph sz="half" idx="1"/>
          </p:nvPr>
        </p:nvSpPr>
        <p:spPr>
          <a:xfrm>
            <a:off x="838200" y="1465943"/>
            <a:ext cx="5181600" cy="4711020"/>
          </a:xfrm>
          <a:prstGeom prst="rect">
            <a:avLst/>
          </a:prstGeom>
        </p:spPr>
        <p:txBody>
          <a:bodyPr/>
          <a:lstStyle>
            <a:lvl1pPr>
              <a:defRPr sz="2400">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465943"/>
            <a:ext cx="5181600" cy="4711020"/>
          </a:xfrm>
          <a:prstGeom prst="rect">
            <a:avLst/>
          </a:prstGeom>
        </p:spPr>
        <p:txBody>
          <a:bodyPr/>
          <a:lstStyle>
            <a:lvl1pPr>
              <a:defRPr sz="2400">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cxnSp>
        <p:nvCxnSpPr>
          <p:cNvPr id="9" name="Straight Connector 8"/>
          <p:cNvCxnSpPr/>
          <p:nvPr userDrawn="1"/>
        </p:nvCxnSpPr>
        <p:spPr>
          <a:xfrm>
            <a:off x="429684" y="1074751"/>
            <a:ext cx="113326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667067" y="0"/>
            <a:ext cx="524933" cy="328613"/>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spTree>
    <p:extLst>
      <p:ext uri="{BB962C8B-B14F-4D97-AF65-F5344CB8AC3E}">
        <p14:creationId xmlns:p14="http://schemas.microsoft.com/office/powerpoint/2010/main" val="320569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955675"/>
          </a:xfrm>
          <a:prstGeom prst="rect">
            <a:avLst/>
          </a:prstGeom>
        </p:spPr>
        <p:txBody>
          <a:bodyPr>
            <a:normAutofit/>
          </a:bodyPr>
          <a:lstStyle>
            <a:lvl1pPr>
              <a:defRPr sz="3200">
                <a:latin typeface="Segoe UI" panose="020B0502040204020203" pitchFamily="34" charset="0"/>
                <a:cs typeface="Segoe UI" panose="020B0502040204020203" pitchFamily="34" charset="0"/>
              </a:defRPr>
            </a:lvl1pPr>
          </a:lstStyle>
          <a:p>
            <a:r>
              <a:rPr lang="en-US"/>
              <a:t>Click to edit Master title style</a:t>
            </a:r>
            <a:endParaRPr lang="en-IN"/>
          </a:p>
        </p:txBody>
      </p:sp>
      <p:sp>
        <p:nvSpPr>
          <p:cNvPr id="3" name="Text Placeholder 2"/>
          <p:cNvSpPr>
            <a:spLocks noGrp="1"/>
          </p:cNvSpPr>
          <p:nvPr>
            <p:ph type="body" idx="1"/>
          </p:nvPr>
        </p:nvSpPr>
        <p:spPr>
          <a:xfrm>
            <a:off x="839788" y="1487487"/>
            <a:ext cx="5157787" cy="657225"/>
          </a:xfrm>
          <a:prstGeom prst="rect">
            <a:avLst/>
          </a:prstGeom>
          <a:solidFill>
            <a:srgbClr val="183B77"/>
          </a:solidFill>
        </p:spPr>
        <p:txBody>
          <a:bodyPr anchor="b"/>
          <a:lstStyle>
            <a:lvl1pPr marL="0" indent="0">
              <a:buNone/>
              <a:defRPr sz="24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1399"/>
            <a:ext cx="5157787" cy="3878264"/>
          </a:xfrm>
          <a:prstGeom prst="rect">
            <a:avLst/>
          </a:prstGeom>
        </p:spPr>
        <p:txBody>
          <a:bodyPr>
            <a:normAutofit/>
          </a:bodyPr>
          <a:lstStyle>
            <a:lvl1pPr>
              <a:defRPr sz="18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487487"/>
            <a:ext cx="5183188" cy="657225"/>
          </a:xfrm>
          <a:prstGeom prst="rect">
            <a:avLst/>
          </a:prstGeom>
          <a:solidFill>
            <a:srgbClr val="183B77"/>
          </a:solidFill>
        </p:spPr>
        <p:txBody>
          <a:bodyPr anchor="b"/>
          <a:lstStyle>
            <a:lvl1pPr marL="0" indent="0">
              <a:buNone/>
              <a:defRPr sz="24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1399"/>
            <a:ext cx="5183188" cy="3878264"/>
          </a:xfrm>
          <a:prstGeom prst="rect">
            <a:avLst/>
          </a:prstGeom>
        </p:spPr>
        <p:txBody>
          <a:bodyPr>
            <a:normAutofit/>
          </a:bodyPr>
          <a:lstStyle>
            <a:lvl1pPr>
              <a:defRPr sz="18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Slide Number Placeholder 5"/>
          <p:cNvSpPr>
            <a:spLocks noGrp="1"/>
          </p:cNvSpPr>
          <p:nvPr>
            <p:ph type="sldNum" sz="quarter" idx="12"/>
          </p:nvPr>
        </p:nvSpPr>
        <p:spPr>
          <a:xfrm>
            <a:off x="11667067" y="12700"/>
            <a:ext cx="524933" cy="328613"/>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cxnSp>
        <p:nvCxnSpPr>
          <p:cNvPr id="11" name="Straight Connector 10"/>
          <p:cNvCxnSpPr/>
          <p:nvPr userDrawn="1"/>
        </p:nvCxnSpPr>
        <p:spPr>
          <a:xfrm>
            <a:off x="429684" y="1074751"/>
            <a:ext cx="113326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24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839788" y="365126"/>
            <a:ext cx="10515600" cy="885826"/>
          </a:xfrm>
          <a:prstGeom prst="rect">
            <a:avLst/>
          </a:prstGeom>
        </p:spPr>
        <p:txBody>
          <a:bodyPr anchor="ctr">
            <a:normAutofit/>
          </a:bodyPr>
          <a:lstStyle>
            <a:lvl1pPr>
              <a:defRPr sz="3200">
                <a:latin typeface="Segoe UI" panose="020B0502040204020203" pitchFamily="34" charset="0"/>
                <a:cs typeface="Segoe UI" panose="020B0502040204020203" pitchFamily="34" charset="0"/>
              </a:defRPr>
            </a:lvl1pPr>
          </a:lstStyle>
          <a:p>
            <a:r>
              <a:rPr lang="en-US"/>
              <a:t>Click to edit Master title style</a:t>
            </a:r>
            <a:endParaRPr lang="en-IN"/>
          </a:p>
        </p:txBody>
      </p:sp>
      <p:sp>
        <p:nvSpPr>
          <p:cNvPr id="8" name="Content Placeholder 3"/>
          <p:cNvSpPr>
            <a:spLocks noGrp="1"/>
          </p:cNvSpPr>
          <p:nvPr>
            <p:ph sz="half" idx="2"/>
          </p:nvPr>
        </p:nvSpPr>
        <p:spPr>
          <a:xfrm>
            <a:off x="839788" y="2072480"/>
            <a:ext cx="5157787" cy="3853658"/>
          </a:xfrm>
          <a:prstGeom prst="rect">
            <a:avLst/>
          </a:prstGeom>
        </p:spPr>
        <p:txBody>
          <a:bodyPr>
            <a:normAutofit/>
          </a:bodyPr>
          <a:lstStyle>
            <a:lvl1pPr>
              <a:defRPr sz="18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800">
                <a:latin typeface="Segoe UI" panose="020B0502040204020203" pitchFamily="34" charset="0"/>
                <a:cs typeface="Segoe UI" panose="020B0502040204020203" pitchFamily="34" charset="0"/>
              </a:defRPr>
            </a:lvl4pPr>
            <a:lvl5pPr>
              <a:defRPr sz="18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Text Placeholder 2"/>
          <p:cNvSpPr>
            <a:spLocks noGrp="1"/>
          </p:cNvSpPr>
          <p:nvPr>
            <p:ph type="body" idx="1"/>
          </p:nvPr>
        </p:nvSpPr>
        <p:spPr>
          <a:xfrm>
            <a:off x="839788" y="1422401"/>
            <a:ext cx="5157787" cy="478630"/>
          </a:xfrm>
          <a:prstGeom prst="rect">
            <a:avLst/>
          </a:prstGeom>
          <a:noFill/>
        </p:spPr>
        <p:txBody>
          <a:bodyPr anchor="ctr">
            <a:normAutofit/>
          </a:bodyPr>
          <a:lstStyle>
            <a:lvl1pPr marL="0" indent="0">
              <a:buNone/>
              <a:defRPr sz="1600" b="1">
                <a:solidFill>
                  <a:srgbClr val="4C3BAD"/>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p:cNvSpPr>
            <a:spLocks noGrp="1"/>
          </p:cNvSpPr>
          <p:nvPr>
            <p:ph type="pic" idx="12" hasCustomPrompt="1"/>
          </p:nvPr>
        </p:nvSpPr>
        <p:spPr>
          <a:xfrm>
            <a:off x="6223000" y="1422401"/>
            <a:ext cx="5132388" cy="4409280"/>
          </a:xfrm>
          <a:prstGeom prst="rect">
            <a:avLst/>
          </a:prstGeom>
        </p:spPr>
        <p:txBody>
          <a:bodyPr anchor="ctr">
            <a:normAutofit/>
          </a:bodyPr>
          <a:lstStyle>
            <a:lvl1pPr marL="0" indent="0" algn="ctr">
              <a:buNone/>
              <a:defRPr sz="2000" i="1">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IN"/>
              <a:t>Picture</a:t>
            </a:r>
          </a:p>
        </p:txBody>
      </p:sp>
      <p:cxnSp>
        <p:nvCxnSpPr>
          <p:cNvPr id="11" name="Straight Connector 10"/>
          <p:cNvCxnSpPr/>
          <p:nvPr userDrawn="1"/>
        </p:nvCxnSpPr>
        <p:spPr>
          <a:xfrm>
            <a:off x="429684" y="1074751"/>
            <a:ext cx="113326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11667067" y="0"/>
            <a:ext cx="524933" cy="328613"/>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spTree>
    <p:extLst>
      <p:ext uri="{BB962C8B-B14F-4D97-AF65-F5344CB8AC3E}">
        <p14:creationId xmlns:p14="http://schemas.microsoft.com/office/powerpoint/2010/main" val="397496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667067" y="0"/>
            <a:ext cx="524933" cy="328613"/>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sp>
        <p:nvSpPr>
          <p:cNvPr id="6" name="Title 1"/>
          <p:cNvSpPr>
            <a:spLocks noGrp="1"/>
          </p:cNvSpPr>
          <p:nvPr>
            <p:ph type="title"/>
          </p:nvPr>
        </p:nvSpPr>
        <p:spPr>
          <a:xfrm>
            <a:off x="6347355" y="3781426"/>
            <a:ext cx="5014912" cy="1316038"/>
          </a:xfrm>
          <a:prstGeom prst="rect">
            <a:avLst/>
          </a:prstGeom>
        </p:spPr>
        <p:txBody>
          <a:bodyPr>
            <a:normAutofit/>
          </a:bodyPr>
          <a:lstStyle>
            <a:lvl1pPr>
              <a:defRPr sz="3200">
                <a:latin typeface="Segoe UI" panose="020B0502040204020203" pitchFamily="34" charset="0"/>
                <a:cs typeface="Segoe UI" panose="020B0502040204020203" pitchFamily="34" charset="0"/>
              </a:defRPr>
            </a:lvl1pPr>
          </a:lstStyle>
          <a:p>
            <a:r>
              <a:rPr lang="en-US"/>
              <a:t>Click to edit Master title style</a:t>
            </a:r>
            <a:endParaRPr lang="en-IN"/>
          </a:p>
        </p:txBody>
      </p:sp>
      <p:sp>
        <p:nvSpPr>
          <p:cNvPr id="7" name="Text Placeholder 2"/>
          <p:cNvSpPr>
            <a:spLocks noGrp="1"/>
          </p:cNvSpPr>
          <p:nvPr>
            <p:ph type="body" idx="1"/>
          </p:nvPr>
        </p:nvSpPr>
        <p:spPr>
          <a:xfrm>
            <a:off x="6347355" y="5249864"/>
            <a:ext cx="5157787" cy="439737"/>
          </a:xfrm>
          <a:prstGeom prst="rect">
            <a:avLst/>
          </a:prstGeom>
        </p:spPr>
        <p:txBody>
          <a:bodyPr anchor="t">
            <a:normAutofit/>
          </a:bodyPr>
          <a:lstStyle>
            <a:lvl1pPr marL="0" indent="0">
              <a:buNone/>
              <a:defRPr sz="2400" b="1">
                <a:solidFill>
                  <a:srgbClr val="183B77"/>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2"/>
          <p:cNvSpPr>
            <a:spLocks noGrp="1"/>
          </p:cNvSpPr>
          <p:nvPr>
            <p:ph type="pic" idx="12" hasCustomPrompt="1"/>
          </p:nvPr>
        </p:nvSpPr>
        <p:spPr>
          <a:xfrm>
            <a:off x="181376" y="164306"/>
            <a:ext cx="5724124" cy="5969794"/>
          </a:xfrm>
          <a:prstGeom prst="rect">
            <a:avLst/>
          </a:prstGeom>
        </p:spPr>
        <p:txBody>
          <a:bodyPr anchor="ctr">
            <a:normAutofit/>
          </a:bodyPr>
          <a:lstStyle>
            <a:lvl1pPr marL="0" indent="0" algn="ctr">
              <a:buNone/>
              <a:defRPr sz="2000" i="1">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IN" sz="2000" i="1"/>
              <a:t>Picture</a:t>
            </a:r>
            <a:endParaRPr lang="en-IN"/>
          </a:p>
        </p:txBody>
      </p:sp>
    </p:spTree>
    <p:extLst>
      <p:ext uri="{BB962C8B-B14F-4D97-AF65-F5344CB8AC3E}">
        <p14:creationId xmlns:p14="http://schemas.microsoft.com/office/powerpoint/2010/main" val="316718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2"/>
          <p:cNvSpPr>
            <a:spLocks noGrp="1"/>
          </p:cNvSpPr>
          <p:nvPr>
            <p:ph type="pic" idx="12" hasCustomPrompt="1"/>
          </p:nvPr>
        </p:nvSpPr>
        <p:spPr>
          <a:xfrm>
            <a:off x="-1342" y="0"/>
            <a:ext cx="12192000" cy="6858000"/>
          </a:xfrm>
          <a:prstGeom prst="rect">
            <a:avLst/>
          </a:prstGeom>
        </p:spPr>
        <p:txBody>
          <a:bodyPr anchor="ctr">
            <a:normAutofit/>
          </a:bodyPr>
          <a:lstStyle>
            <a:lvl1pPr marL="0" indent="0" algn="ctr">
              <a:buNone/>
              <a:defRPr sz="2000" i="1">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IN"/>
              <a:t>Picture</a:t>
            </a:r>
          </a:p>
        </p:txBody>
      </p:sp>
      <p:sp>
        <p:nvSpPr>
          <p:cNvPr id="8" name="Slide Number Placeholder 5"/>
          <p:cNvSpPr>
            <a:spLocks noGrp="1"/>
          </p:cNvSpPr>
          <p:nvPr>
            <p:ph type="sldNum" sz="quarter" idx="4"/>
          </p:nvPr>
        </p:nvSpPr>
        <p:spPr>
          <a:xfrm>
            <a:off x="11667067" y="0"/>
            <a:ext cx="524933" cy="328613"/>
          </a:xfrm>
          <a:prstGeom prst="rect">
            <a:avLst/>
          </a:prstGeom>
        </p:spPr>
        <p:txBody>
          <a:bodyPr vert="horz" lIns="91440" tIns="45720" rIns="91440" bIns="45720" rtlCol="0" anchor="ctr"/>
          <a:lstStyle>
            <a:lvl1pPr algn="r">
              <a:defRPr sz="14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sp>
        <p:nvSpPr>
          <p:cNvPr id="2" name="Title 1"/>
          <p:cNvSpPr>
            <a:spLocks noGrp="1"/>
          </p:cNvSpPr>
          <p:nvPr>
            <p:ph type="title"/>
          </p:nvPr>
        </p:nvSpPr>
        <p:spPr>
          <a:xfrm>
            <a:off x="-1342" y="4713668"/>
            <a:ext cx="6206544" cy="633032"/>
          </a:xfrm>
          <a:prstGeom prst="rect">
            <a:avLst/>
          </a:prstGeom>
          <a:solidFill>
            <a:srgbClr val="183B77"/>
          </a:solidFill>
        </p:spPr>
        <p:txBody>
          <a:bodyPr anchor="ctr">
            <a:normAutofit/>
          </a:bodyPr>
          <a:lstStyle>
            <a:lvl1pPr>
              <a:defRPr sz="24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IN"/>
          </a:p>
        </p:txBody>
      </p:sp>
    </p:spTree>
    <p:extLst>
      <p:ext uri="{BB962C8B-B14F-4D97-AF65-F5344CB8AC3E}">
        <p14:creationId xmlns:p14="http://schemas.microsoft.com/office/powerpoint/2010/main" val="422254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F2294F-41C7-49A7-9897-BFBFA6384312}"/>
              </a:ext>
            </a:extLst>
          </p:cNvPr>
          <p:cNvSpPr/>
          <p:nvPr userDrawn="1"/>
        </p:nvSpPr>
        <p:spPr>
          <a:xfrm>
            <a:off x="11772900" y="0"/>
            <a:ext cx="419100" cy="764935"/>
          </a:xfrm>
          <a:prstGeom prst="rect">
            <a:avLst/>
          </a:prstGeom>
          <a:solidFill>
            <a:srgbClr val="014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itle Placeholder 1"/>
          <p:cNvSpPr>
            <a:spLocks noGrp="1"/>
          </p:cNvSpPr>
          <p:nvPr>
            <p:ph type="title"/>
          </p:nvPr>
        </p:nvSpPr>
        <p:spPr>
          <a:xfrm>
            <a:off x="838200" y="365126"/>
            <a:ext cx="10515600" cy="566527"/>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6" name="Text Placeholder 2"/>
          <p:cNvSpPr>
            <a:spLocks noGrp="1"/>
          </p:cNvSpPr>
          <p:nvPr>
            <p:ph type="body" idx="1"/>
          </p:nvPr>
        </p:nvSpPr>
        <p:spPr>
          <a:xfrm>
            <a:off x="838200" y="1311217"/>
            <a:ext cx="10515600" cy="4225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9" name="Picture 1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734719" y="6084902"/>
            <a:ext cx="1958623" cy="553053"/>
          </a:xfrm>
          <a:prstGeom prst="rect">
            <a:avLst/>
          </a:prstGeom>
        </p:spPr>
      </p:pic>
      <p:cxnSp>
        <p:nvCxnSpPr>
          <p:cNvPr id="20" name="Straight Connector 19"/>
          <p:cNvCxnSpPr>
            <a:cxnSpLocks/>
          </p:cNvCxnSpPr>
          <p:nvPr userDrawn="1"/>
        </p:nvCxnSpPr>
        <p:spPr>
          <a:xfrm>
            <a:off x="534838" y="6485984"/>
            <a:ext cx="91353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455524" y="6192649"/>
            <a:ext cx="2919691" cy="276999"/>
          </a:xfrm>
          <a:prstGeom prst="rect">
            <a:avLst/>
          </a:prstGeom>
          <a:noFill/>
        </p:spPr>
        <p:txBody>
          <a:bodyPr wrap="square" rtlCol="0">
            <a:spAutoFit/>
          </a:bodyPr>
          <a:lstStyle/>
          <a:p>
            <a:r>
              <a:rPr lang="en-IN" sz="1200" b="0">
                <a:solidFill>
                  <a:srgbClr val="014D7D"/>
                </a:solidFill>
                <a:latin typeface="Segoe UI" panose="020B0502040204020203" pitchFamily="34" charset="0"/>
                <a:cs typeface="Segoe UI" panose="020B0502040204020203" pitchFamily="34" charset="0"/>
              </a:rPr>
              <a:t>Harvey Watt &amp; Company</a:t>
            </a:r>
          </a:p>
        </p:txBody>
      </p:sp>
      <p:sp>
        <p:nvSpPr>
          <p:cNvPr id="22" name="Slide Number Placeholder 5"/>
          <p:cNvSpPr>
            <a:spLocks noGrp="1"/>
          </p:cNvSpPr>
          <p:nvPr>
            <p:ph type="sldNum" sz="quarter" idx="4"/>
          </p:nvPr>
        </p:nvSpPr>
        <p:spPr>
          <a:xfrm>
            <a:off x="11772900" y="36513"/>
            <a:ext cx="419100" cy="328613"/>
          </a:xfrm>
          <a:prstGeom prst="rect">
            <a:avLst/>
          </a:prstGeom>
        </p:spPr>
        <p:txBody>
          <a:bodyPr vert="horz" lIns="91440" tIns="45720" rIns="91440" bIns="45720" rtlCol="0" anchor="ctr"/>
          <a:lstStyle>
            <a:lvl1pPr algn="ctr">
              <a:defRPr sz="1100">
                <a:solidFill>
                  <a:schemeClr val="bg1"/>
                </a:solidFill>
                <a:latin typeface="Segoe UI" panose="020B0502040204020203" pitchFamily="34" charset="0"/>
                <a:cs typeface="Segoe UI" panose="020B0502040204020203" pitchFamily="34" charset="0"/>
              </a:defRPr>
            </a:lvl1pPr>
          </a:lstStyle>
          <a:p>
            <a:fld id="{2119BBEA-EC03-4F02-AB5E-7EF7FBF13C45}" type="slidenum">
              <a:rPr lang="en-IN" smtClean="0"/>
              <a:pPr/>
              <a:t>‹#›</a:t>
            </a:fld>
            <a:endParaRPr lang="en-IN"/>
          </a:p>
        </p:txBody>
      </p:sp>
      <p:sp>
        <p:nvSpPr>
          <p:cNvPr id="23" name="Rectangle 22">
            <a:extLst>
              <a:ext uri="{FF2B5EF4-FFF2-40B4-BE49-F238E27FC236}">
                <a16:creationId xmlns:a16="http://schemas.microsoft.com/office/drawing/2014/main" id="{9DBE18F3-E99E-4345-8EE4-FED94E35E52C}"/>
              </a:ext>
            </a:extLst>
          </p:cNvPr>
          <p:cNvSpPr/>
          <p:nvPr userDrawn="1"/>
        </p:nvSpPr>
        <p:spPr>
          <a:xfrm>
            <a:off x="11772900" y="810883"/>
            <a:ext cx="419100" cy="45719"/>
          </a:xfrm>
          <a:prstGeom prst="rect">
            <a:avLst/>
          </a:prstGeom>
          <a:solidFill>
            <a:srgbClr val="014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04698469"/>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 id="2147483664" r:id="rId15"/>
  </p:sldLayoutIdLst>
  <p:hf hdr="0" ftr="0" dt="0"/>
  <p:txStyles>
    <p:titleStyle>
      <a:lvl1pPr algn="l" defTabSz="914400" rtl="0" eaLnBrk="1" latinLnBrk="0" hangingPunct="1">
        <a:lnSpc>
          <a:spcPct val="90000"/>
        </a:lnSpc>
        <a:spcBef>
          <a:spcPct val="0"/>
        </a:spcBef>
        <a:buNone/>
        <a:defRPr sz="2800" b="1" kern="1200">
          <a:solidFill>
            <a:srgbClr val="014D7D"/>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vmed@harveywatt.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ymetra.com/myGO"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calendly.com/harvey-watt-policy-services/new-meeting" TargetMode="External"/><Relationship Id="rId2" Type="http://schemas.openxmlformats.org/officeDocument/2006/relationships/hyperlink" Target="mailto:pilot@harveywatt.com"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10;&#10;Description automatically generated">
            <a:extLst>
              <a:ext uri="{FF2B5EF4-FFF2-40B4-BE49-F238E27FC236}">
                <a16:creationId xmlns:a16="http://schemas.microsoft.com/office/drawing/2014/main" id="{456CCD6D-2EF1-4B1A-8F45-F9DC3FDCB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0274157" cy="6858000"/>
          </a:xfrm>
          <a:prstGeom prst="rect">
            <a:avLst/>
          </a:prstGeom>
        </p:spPr>
      </p:pic>
      <p:sp>
        <p:nvSpPr>
          <p:cNvPr id="16" name="Flowchart: Manual Input 15">
            <a:extLst>
              <a:ext uri="{FF2B5EF4-FFF2-40B4-BE49-F238E27FC236}">
                <a16:creationId xmlns:a16="http://schemas.microsoft.com/office/drawing/2014/main" id="{E03B9476-8A0C-4641-BD22-EECC721FF3C9}"/>
              </a:ext>
            </a:extLst>
          </p:cNvPr>
          <p:cNvSpPr/>
          <p:nvPr/>
        </p:nvSpPr>
        <p:spPr>
          <a:xfrm rot="5400000" flipV="1">
            <a:off x="6415024" y="924432"/>
            <a:ext cx="6858000" cy="4762500"/>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descr="Logo&#10;&#10;Description automatically generated">
            <a:extLst>
              <a:ext uri="{FF2B5EF4-FFF2-40B4-BE49-F238E27FC236}">
                <a16:creationId xmlns:a16="http://schemas.microsoft.com/office/drawing/2014/main" id="{802B76B7-292C-4F7C-B1C7-4797C7F774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571" y="875020"/>
            <a:ext cx="4272742" cy="1205345"/>
          </a:xfrm>
          <a:prstGeom prst="rect">
            <a:avLst/>
          </a:prstGeom>
        </p:spPr>
      </p:pic>
      <p:sp>
        <p:nvSpPr>
          <p:cNvPr id="13" name="Title 6">
            <a:extLst>
              <a:ext uri="{FF2B5EF4-FFF2-40B4-BE49-F238E27FC236}">
                <a16:creationId xmlns:a16="http://schemas.microsoft.com/office/drawing/2014/main" id="{041CEEA0-8434-435E-B52B-C6A82940A304}"/>
              </a:ext>
            </a:extLst>
          </p:cNvPr>
          <p:cNvSpPr txBox="1">
            <a:spLocks/>
          </p:cNvSpPr>
          <p:nvPr/>
        </p:nvSpPr>
        <p:spPr>
          <a:xfrm>
            <a:off x="8174737" y="2168689"/>
            <a:ext cx="3338576" cy="450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tx1"/>
                </a:solidFill>
                <a:latin typeface="Segoe UI" panose="020B0502040204020203" pitchFamily="34" charset="0"/>
                <a:ea typeface="+mj-ea"/>
                <a:cs typeface="Segoe UI" panose="020B0502040204020203" pitchFamily="34" charset="0"/>
              </a:defRPr>
            </a:lvl1pPr>
          </a:lstStyle>
          <a:p>
            <a:pPr algn="r"/>
            <a:r>
              <a:rPr lang="en-IN" sz="1800" i="1">
                <a:solidFill>
                  <a:schemeClr val="bg1">
                    <a:lumMod val="65000"/>
                  </a:schemeClr>
                </a:solidFill>
              </a:rPr>
              <a:t>…serving pilots since 1951</a:t>
            </a:r>
          </a:p>
        </p:txBody>
      </p:sp>
      <p:pic>
        <p:nvPicPr>
          <p:cNvPr id="5" name="Picture 2">
            <a:extLst>
              <a:ext uri="{FF2B5EF4-FFF2-40B4-BE49-F238E27FC236}">
                <a16:creationId xmlns:a16="http://schemas.microsoft.com/office/drawing/2014/main" id="{43BB4D3D-C849-9AD0-45E5-4C7DF4FC8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892476" y="4954280"/>
            <a:ext cx="1903095"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9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056963-033D-410B-A11F-0D0F373A583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82084E91-B7DF-4D21-B03D-F54B79E077D4}"/>
              </a:ext>
            </a:extLst>
          </p:cNvPr>
          <p:cNvSpPr/>
          <p:nvPr/>
        </p:nvSpPr>
        <p:spPr>
          <a:xfrm>
            <a:off x="0" y="0"/>
            <a:ext cx="5137608" cy="6858000"/>
          </a:xfrm>
          <a:prstGeom prst="rect">
            <a:avLst/>
          </a:prstGeom>
          <a:solidFill>
            <a:srgbClr val="014D7D"/>
          </a:solidFill>
          <a:ln>
            <a:solidFill>
              <a:srgbClr val="014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4"/>
          </p:nvPr>
        </p:nvSpPr>
        <p:spPr/>
        <p:txBody>
          <a:bodyPr/>
          <a:lstStyle/>
          <a:p>
            <a:fld id="{2119BBEA-EC03-4F02-AB5E-7EF7FBF13C45}" type="slidenum">
              <a:rPr lang="en-IN" smtClean="0"/>
              <a:pPr/>
              <a:t>10</a:t>
            </a:fld>
            <a:endParaRPr lang="en-IN"/>
          </a:p>
        </p:txBody>
      </p:sp>
      <p:sp>
        <p:nvSpPr>
          <p:cNvPr id="11" name="Content Placeholder 1">
            <a:extLst>
              <a:ext uri="{FF2B5EF4-FFF2-40B4-BE49-F238E27FC236}">
                <a16:creationId xmlns:a16="http://schemas.microsoft.com/office/drawing/2014/main" id="{8775ABF9-9409-472A-98A0-344837618099}"/>
              </a:ext>
            </a:extLst>
          </p:cNvPr>
          <p:cNvSpPr txBox="1">
            <a:spLocks/>
          </p:cNvSpPr>
          <p:nvPr/>
        </p:nvSpPr>
        <p:spPr>
          <a:xfrm>
            <a:off x="461128" y="1488823"/>
            <a:ext cx="4257675" cy="46145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600" b="1" dirty="0">
                <a:solidFill>
                  <a:schemeClr val="bg1"/>
                </a:solidFill>
              </a:rPr>
              <a:t>Full-service absence management process provides significant cost savings:</a:t>
            </a:r>
          </a:p>
          <a:p>
            <a:r>
              <a:rPr lang="en-US" sz="1200" dirty="0">
                <a:solidFill>
                  <a:schemeClr val="bg1"/>
                </a:solidFill>
              </a:rPr>
              <a:t>Clinical Management</a:t>
            </a:r>
          </a:p>
          <a:p>
            <a:r>
              <a:rPr lang="en-US" sz="1200" dirty="0">
                <a:solidFill>
                  <a:schemeClr val="bg1"/>
                </a:solidFill>
              </a:rPr>
              <a:t>Reduce duration of benefits</a:t>
            </a:r>
          </a:p>
          <a:p>
            <a:r>
              <a:rPr lang="en-US" sz="1200" dirty="0">
                <a:solidFill>
                  <a:schemeClr val="bg1"/>
                </a:solidFill>
              </a:rPr>
              <a:t>Timely claim approval &amp; closure processing</a:t>
            </a:r>
          </a:p>
          <a:p>
            <a:r>
              <a:rPr lang="en-US" sz="1200" dirty="0">
                <a:solidFill>
                  <a:schemeClr val="bg1"/>
                </a:solidFill>
              </a:rPr>
              <a:t>Avoid unnecessary escalations &amp; plan abuse</a:t>
            </a:r>
          </a:p>
          <a:p>
            <a:r>
              <a:rPr lang="en-US" sz="1200" dirty="0">
                <a:solidFill>
                  <a:schemeClr val="bg1"/>
                </a:solidFill>
              </a:rPr>
              <a:t>Improved employee relations</a:t>
            </a:r>
          </a:p>
          <a:p>
            <a:r>
              <a:rPr lang="en-US" sz="1200" dirty="0">
                <a:solidFill>
                  <a:schemeClr val="bg1"/>
                </a:solidFill>
              </a:rPr>
              <a:t>1</a:t>
            </a:r>
            <a:r>
              <a:rPr lang="en-US" sz="1200" baseline="30000" dirty="0">
                <a:solidFill>
                  <a:schemeClr val="bg1"/>
                </a:solidFill>
              </a:rPr>
              <a:t>st</a:t>
            </a:r>
            <a:r>
              <a:rPr lang="en-US" sz="1200" dirty="0">
                <a:solidFill>
                  <a:schemeClr val="bg1"/>
                </a:solidFill>
              </a:rPr>
              <a:t> Class Medical Certificate: FAA Protocols</a:t>
            </a:r>
          </a:p>
          <a:p>
            <a:pPr>
              <a:lnSpc>
                <a:spcPct val="120000"/>
              </a:lnSpc>
            </a:pPr>
            <a:r>
              <a:rPr lang="en-US" sz="1200" dirty="0">
                <a:solidFill>
                  <a:schemeClr val="bg1"/>
                </a:solidFill>
              </a:rPr>
              <a:t>Client specific process, call script, culture training, letter library, and designated consultants</a:t>
            </a:r>
          </a:p>
          <a:p>
            <a:pPr>
              <a:lnSpc>
                <a:spcPct val="120000"/>
              </a:lnSpc>
            </a:pPr>
            <a:r>
              <a:rPr lang="en-US" sz="1200" dirty="0">
                <a:solidFill>
                  <a:schemeClr val="bg1"/>
                </a:solidFill>
              </a:rPr>
              <a:t>State-of-the-art </a:t>
            </a:r>
            <a:r>
              <a:rPr lang="en-US" sz="1200">
                <a:solidFill>
                  <a:schemeClr val="bg1"/>
                </a:solidFill>
              </a:rPr>
              <a:t>reporting technology</a:t>
            </a:r>
            <a:endParaRPr lang="en-US" sz="1200" dirty="0">
              <a:solidFill>
                <a:schemeClr val="bg1"/>
              </a:solidFill>
            </a:endParaRPr>
          </a:p>
          <a:p>
            <a:pPr>
              <a:lnSpc>
                <a:spcPct val="120000"/>
              </a:lnSpc>
            </a:pPr>
            <a:r>
              <a:rPr lang="en-US" sz="1200" dirty="0">
                <a:solidFill>
                  <a:schemeClr val="bg1"/>
                </a:solidFill>
              </a:rPr>
              <a:t>Partnership with the FAA to Support RTW</a:t>
            </a:r>
          </a:p>
          <a:p>
            <a:pPr>
              <a:lnSpc>
                <a:spcPct val="120000"/>
              </a:lnSpc>
            </a:pPr>
            <a:endParaRPr lang="en-US" sz="1200" dirty="0">
              <a:solidFill>
                <a:schemeClr val="bg1"/>
              </a:solidFill>
            </a:endParaRPr>
          </a:p>
          <a:p>
            <a:pPr marL="0" indent="0">
              <a:buFont typeface="Arial" panose="020B0604020202020204" pitchFamily="34" charset="0"/>
              <a:buNone/>
            </a:pPr>
            <a:br>
              <a:rPr lang="en-US" sz="1600" b="1" dirty="0">
                <a:solidFill>
                  <a:schemeClr val="bg1"/>
                </a:solidFill>
              </a:rPr>
            </a:br>
            <a:r>
              <a:rPr lang="en-US" sz="1600" b="1" dirty="0">
                <a:solidFill>
                  <a:schemeClr val="bg1"/>
                </a:solidFill>
              </a:rPr>
              <a:t>The </a:t>
            </a:r>
            <a:r>
              <a:rPr lang="en-US" sz="1600" b="1" dirty="0" err="1">
                <a:solidFill>
                  <a:schemeClr val="bg1"/>
                </a:solidFill>
              </a:rPr>
              <a:t>AeroMedical</a:t>
            </a:r>
            <a:r>
              <a:rPr lang="en-US" sz="1600" b="1" dirty="0">
                <a:solidFill>
                  <a:schemeClr val="bg1"/>
                </a:solidFill>
              </a:rPr>
              <a:t> difference.</a:t>
            </a:r>
            <a:endParaRPr lang="en-IN" sz="1600" b="1" dirty="0">
              <a:solidFill>
                <a:schemeClr val="bg1"/>
              </a:solidFill>
            </a:endParaRPr>
          </a:p>
        </p:txBody>
      </p:sp>
      <p:sp>
        <p:nvSpPr>
          <p:cNvPr id="12" name="Title 2">
            <a:extLst>
              <a:ext uri="{FF2B5EF4-FFF2-40B4-BE49-F238E27FC236}">
                <a16:creationId xmlns:a16="http://schemas.microsoft.com/office/drawing/2014/main" id="{373E55E8-03F3-4663-8E66-995E5EAB6267}"/>
              </a:ext>
            </a:extLst>
          </p:cNvPr>
          <p:cNvSpPr>
            <a:spLocks noGrp="1"/>
          </p:cNvSpPr>
          <p:nvPr>
            <p:ph type="title"/>
          </p:nvPr>
        </p:nvSpPr>
        <p:spPr>
          <a:xfrm>
            <a:off x="461128" y="412260"/>
            <a:ext cx="4591639" cy="937596"/>
          </a:xfrm>
        </p:spPr>
        <p:txBody>
          <a:bodyPr/>
          <a:lstStyle/>
          <a:p>
            <a:r>
              <a:rPr lang="en-IN">
                <a:solidFill>
                  <a:schemeClr val="bg1"/>
                </a:solidFill>
              </a:rPr>
              <a:t>The Harvey Watt Process</a:t>
            </a:r>
          </a:p>
        </p:txBody>
      </p:sp>
      <p:pic>
        <p:nvPicPr>
          <p:cNvPr id="14" name="Content Placeholder 4">
            <a:extLst>
              <a:ext uri="{FF2B5EF4-FFF2-40B4-BE49-F238E27FC236}">
                <a16:creationId xmlns:a16="http://schemas.microsoft.com/office/drawing/2014/main" id="{3CB5133F-AE2C-499B-BC7D-6DA96D7635B2}"/>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5137608" y="328613"/>
            <a:ext cx="6529459" cy="6216048"/>
          </a:xfrm>
          <a:prstGeom prst="rect">
            <a:avLst/>
          </a:prstGeom>
        </p:spPr>
      </p:pic>
    </p:spTree>
    <p:extLst>
      <p:ext uri="{BB962C8B-B14F-4D97-AF65-F5344CB8AC3E}">
        <p14:creationId xmlns:p14="http://schemas.microsoft.com/office/powerpoint/2010/main" val="192628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397000"/>
            <a:ext cx="10515600" cy="4351338"/>
          </a:xfrm>
        </p:spPr>
        <p:txBody>
          <a:bodyPr vert="horz" lIns="91440" tIns="45720" rIns="91440" bIns="45720" rtlCol="0" anchor="t">
            <a:normAutofit lnSpcReduction="10000"/>
          </a:bodyPr>
          <a:lstStyle/>
          <a:p>
            <a:r>
              <a:rPr lang="en-IN" sz="2600"/>
              <a:t>Medical Directors &amp; former US Federal Air Surgeons: </a:t>
            </a:r>
            <a:r>
              <a:rPr lang="en-IN" sz="2600" err="1"/>
              <a:t>Dr.</a:t>
            </a:r>
            <a:r>
              <a:rPr lang="en-IN" sz="2600"/>
              <a:t> Tilton &amp; </a:t>
            </a:r>
            <a:r>
              <a:rPr lang="en-IN" sz="2600" err="1"/>
              <a:t>Dr.</a:t>
            </a:r>
            <a:r>
              <a:rPr lang="en-IN" sz="2600"/>
              <a:t> Berry</a:t>
            </a:r>
          </a:p>
          <a:p>
            <a:r>
              <a:rPr lang="en-IN" sz="2600"/>
              <a:t>Team Manager: Keila Culbreath</a:t>
            </a:r>
          </a:p>
          <a:p>
            <a:r>
              <a:rPr lang="en-IN" sz="2600"/>
              <a:t>Quality Analyst/Auditor: </a:t>
            </a:r>
            <a:r>
              <a:rPr lang="en-IN" sz="2600" err="1"/>
              <a:t>Annicka</a:t>
            </a:r>
            <a:r>
              <a:rPr lang="en-IN" sz="2600"/>
              <a:t> </a:t>
            </a:r>
            <a:r>
              <a:rPr lang="en-IN" sz="2600" err="1"/>
              <a:t>Glanton</a:t>
            </a:r>
            <a:endParaRPr lang="en-IN" sz="2600"/>
          </a:p>
          <a:p>
            <a:r>
              <a:rPr lang="en-IN" sz="2600">
                <a:latin typeface="Segoe UI"/>
                <a:cs typeface="Segoe UI"/>
              </a:rPr>
              <a:t>Sr. Flight Surgeon Nurse: Dana Knight-King</a:t>
            </a:r>
            <a:endParaRPr lang="en-IN" sz="2600"/>
          </a:p>
          <a:p>
            <a:pPr>
              <a:lnSpc>
                <a:spcPct val="120000"/>
              </a:lnSpc>
            </a:pPr>
            <a:r>
              <a:rPr lang="en-IN" sz="2600" err="1"/>
              <a:t>AeroMed</a:t>
            </a:r>
            <a:r>
              <a:rPr lang="en-IN" sz="2600"/>
              <a:t> Claims Consultants: Low case counts and designated assignments</a:t>
            </a:r>
          </a:p>
          <a:p>
            <a:r>
              <a:rPr lang="en-IN" sz="2600">
                <a:latin typeface="Segoe UI"/>
                <a:cs typeface="Segoe UI"/>
              </a:rPr>
              <a:t>Administration &amp; Support team provide customized service experience</a:t>
            </a:r>
          </a:p>
          <a:p>
            <a:pPr>
              <a:lnSpc>
                <a:spcPct val="120000"/>
              </a:lnSpc>
            </a:pPr>
            <a:r>
              <a:rPr lang="en-IN" sz="2300" i="1"/>
              <a:t>Additional staff are cross trained on each account to assist.</a:t>
            </a:r>
            <a:endParaRPr lang="en-IN" sz="2300"/>
          </a:p>
        </p:txBody>
      </p:sp>
      <p:sp>
        <p:nvSpPr>
          <p:cNvPr id="3" name="Title 2"/>
          <p:cNvSpPr>
            <a:spLocks noGrp="1"/>
          </p:cNvSpPr>
          <p:nvPr>
            <p:ph type="title"/>
          </p:nvPr>
        </p:nvSpPr>
        <p:spPr>
          <a:xfrm>
            <a:off x="838200" y="365126"/>
            <a:ext cx="10515600" cy="937596"/>
          </a:xfrm>
        </p:spPr>
        <p:txBody>
          <a:bodyPr/>
          <a:lstStyle/>
          <a:p>
            <a:r>
              <a:rPr lang="en-IN"/>
              <a:t>Your Team</a:t>
            </a:r>
          </a:p>
        </p:txBody>
      </p:sp>
      <p:sp>
        <p:nvSpPr>
          <p:cNvPr id="4" name="Slide Number Placeholder 3"/>
          <p:cNvSpPr>
            <a:spLocks noGrp="1"/>
          </p:cNvSpPr>
          <p:nvPr>
            <p:ph type="sldNum" sz="quarter" idx="4"/>
          </p:nvPr>
        </p:nvSpPr>
        <p:spPr/>
        <p:txBody>
          <a:bodyPr/>
          <a:lstStyle/>
          <a:p>
            <a:fld id="{2119BBEA-EC03-4F02-AB5E-7EF7FBF13C45}" type="slidenum">
              <a:rPr lang="en-IN" smtClean="0"/>
              <a:pPr/>
              <a:t>11</a:t>
            </a:fld>
            <a:endParaRPr lang="en-IN"/>
          </a:p>
        </p:txBody>
      </p:sp>
    </p:spTree>
    <p:extLst>
      <p:ext uri="{BB962C8B-B14F-4D97-AF65-F5344CB8AC3E}">
        <p14:creationId xmlns:p14="http://schemas.microsoft.com/office/powerpoint/2010/main" val="15758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302722"/>
            <a:ext cx="6558610" cy="4945678"/>
          </a:xfrm>
        </p:spPr>
        <p:txBody>
          <a:bodyPr vert="horz" lIns="91440" tIns="45720" rIns="91440" bIns="45720" rtlCol="0" anchor="t">
            <a:normAutofit lnSpcReduction="10000"/>
          </a:bodyPr>
          <a:lstStyle/>
          <a:p>
            <a:r>
              <a:rPr lang="en-US" sz="1500">
                <a:latin typeface="Segoe UI"/>
                <a:cs typeface="Segoe UI"/>
              </a:rPr>
              <a:t>Red Carpet Service: Strong emphasis on customer service</a:t>
            </a:r>
          </a:p>
          <a:p>
            <a:r>
              <a:rPr lang="en-US" sz="1500">
                <a:latin typeface="Segoe UI"/>
                <a:cs typeface="Segoe UI"/>
              </a:rPr>
              <a:t>Only Harvey Watt &amp; Co has permission for Claim Consultants to undergo the AME Aeromedical Examiner training at the FAA headquarters in Oklahoma City. </a:t>
            </a:r>
            <a:endParaRPr lang="en-US" sz="1500"/>
          </a:p>
          <a:p>
            <a:r>
              <a:rPr lang="en-US" sz="1500"/>
              <a:t>This training includes certification in the following courses:</a:t>
            </a:r>
          </a:p>
          <a:p>
            <a:pPr lvl="1"/>
            <a:r>
              <a:rPr lang="en-US" sz="1500"/>
              <a:t>The Clinical Aerospace Physiology Review for AME’s;</a:t>
            </a:r>
          </a:p>
          <a:p>
            <a:pPr lvl="1"/>
            <a:r>
              <a:rPr lang="en-US" sz="1500"/>
              <a:t>The Medical Certification Standards and Procedures Training and</a:t>
            </a:r>
          </a:p>
          <a:p>
            <a:pPr lvl="1"/>
            <a:r>
              <a:rPr lang="en-US" sz="1500"/>
              <a:t>Aerospace Medical Examiner Seminar held at the FAA Civil Aerospace Medical Institute</a:t>
            </a:r>
          </a:p>
          <a:p>
            <a:r>
              <a:rPr lang="en-US" sz="1500">
                <a:latin typeface="Segoe UI"/>
                <a:cs typeface="Segoe UI"/>
              </a:rPr>
              <a:t>Dedicated claims team trained | Never “floating staff”</a:t>
            </a:r>
          </a:p>
          <a:p>
            <a:r>
              <a:rPr lang="en-US" sz="1500">
                <a:latin typeface="Segoe UI"/>
                <a:cs typeface="Segoe UI"/>
              </a:rPr>
              <a:t>Tone of voice, culture, Airline preferences, what pilots can expect</a:t>
            </a:r>
          </a:p>
          <a:p>
            <a:r>
              <a:rPr lang="en-US" sz="1500">
                <a:latin typeface="Segoe UI"/>
                <a:cs typeface="Segoe UI"/>
              </a:rPr>
              <a:t>Assigned a specific Claims Advocate through your entire process with consistent support</a:t>
            </a:r>
          </a:p>
          <a:p>
            <a:r>
              <a:rPr lang="en-US" sz="1500">
                <a:latin typeface="Segoe UI"/>
                <a:cs typeface="Segoe UI"/>
              </a:rPr>
              <a:t>Claim Consultants know what to look for. They can do a better job managing an aviator’s disability claim than anyone else and gather the specific documentation needed to confirm a disability, help the pilot complete his/her claim, request information from doctors, and rule out alternatives</a:t>
            </a:r>
          </a:p>
          <a:p>
            <a:r>
              <a:rPr lang="en-US" sz="1500">
                <a:latin typeface="Segoe UI"/>
                <a:cs typeface="Segoe UI"/>
              </a:rPr>
              <a:t>Take time on the phone: Average 33 minutes</a:t>
            </a:r>
          </a:p>
          <a:p>
            <a:endParaRPr lang="en-IN" sz="1500"/>
          </a:p>
        </p:txBody>
      </p:sp>
      <p:sp>
        <p:nvSpPr>
          <p:cNvPr id="3" name="Title 2"/>
          <p:cNvSpPr>
            <a:spLocks noGrp="1"/>
          </p:cNvSpPr>
          <p:nvPr>
            <p:ph type="title"/>
          </p:nvPr>
        </p:nvSpPr>
        <p:spPr>
          <a:xfrm>
            <a:off x="838200" y="215447"/>
            <a:ext cx="10515600" cy="937596"/>
          </a:xfrm>
        </p:spPr>
        <p:txBody>
          <a:bodyPr/>
          <a:lstStyle/>
          <a:p>
            <a:r>
              <a:rPr lang="en-IN"/>
              <a:t>FAA Trained Claims Consultants</a:t>
            </a:r>
            <a:br>
              <a:rPr lang="en-IN"/>
            </a:br>
            <a:r>
              <a:rPr lang="en-IN"/>
              <a:t>Making your life easier</a:t>
            </a:r>
          </a:p>
        </p:txBody>
      </p:sp>
      <p:sp>
        <p:nvSpPr>
          <p:cNvPr id="4" name="Slide Number Placeholder 3"/>
          <p:cNvSpPr>
            <a:spLocks noGrp="1"/>
          </p:cNvSpPr>
          <p:nvPr>
            <p:ph type="sldNum" sz="quarter" idx="4"/>
          </p:nvPr>
        </p:nvSpPr>
        <p:spPr/>
        <p:txBody>
          <a:bodyPr/>
          <a:lstStyle/>
          <a:p>
            <a:fld id="{2119BBEA-EC03-4F02-AB5E-7EF7FBF13C45}" type="slidenum">
              <a:rPr lang="en-IN" smtClean="0"/>
              <a:pPr/>
              <a:t>12</a:t>
            </a:fld>
            <a:endParaRPr lang="en-IN"/>
          </a:p>
        </p:txBody>
      </p:sp>
      <p:pic>
        <p:nvPicPr>
          <p:cNvPr id="5" name="Picture 4">
            <a:extLst>
              <a:ext uri="{FF2B5EF4-FFF2-40B4-BE49-F238E27FC236}">
                <a16:creationId xmlns:a16="http://schemas.microsoft.com/office/drawing/2014/main" id="{7088B442-B7F4-47E5-BCB9-74FD16DD7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4" t="7695" b="5269"/>
          <a:stretch/>
        </p:blipFill>
        <p:spPr>
          <a:xfrm>
            <a:off x="7396810" y="489397"/>
            <a:ext cx="3956990" cy="5370490"/>
          </a:xfrm>
          <a:prstGeom prst="rect">
            <a:avLst/>
          </a:prstGeom>
        </p:spPr>
      </p:pic>
    </p:spTree>
    <p:extLst>
      <p:ext uri="{BB962C8B-B14F-4D97-AF65-F5344CB8AC3E}">
        <p14:creationId xmlns:p14="http://schemas.microsoft.com/office/powerpoint/2010/main" val="50841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384C-BB10-4DD3-97E8-89BD898314E6}"/>
              </a:ext>
            </a:extLst>
          </p:cNvPr>
          <p:cNvSpPr>
            <a:spLocks noGrp="1"/>
          </p:cNvSpPr>
          <p:nvPr>
            <p:ph type="title"/>
          </p:nvPr>
        </p:nvSpPr>
        <p:spPr>
          <a:xfrm>
            <a:off x="838200" y="605210"/>
            <a:ext cx="10515600" cy="1325563"/>
          </a:xfrm>
        </p:spPr>
        <p:txBody>
          <a:bodyPr/>
          <a:lstStyle/>
          <a:p>
            <a:r>
              <a:rPr lang="en-US"/>
              <a:t>Clinical Management &amp; Resources</a:t>
            </a:r>
          </a:p>
        </p:txBody>
      </p:sp>
      <p:sp>
        <p:nvSpPr>
          <p:cNvPr id="3" name="Content Placeholder 2">
            <a:extLst>
              <a:ext uri="{FF2B5EF4-FFF2-40B4-BE49-F238E27FC236}">
                <a16:creationId xmlns:a16="http://schemas.microsoft.com/office/drawing/2014/main" id="{10069458-FDF1-45A7-BF95-1DDFE845F552}"/>
              </a:ext>
            </a:extLst>
          </p:cNvPr>
          <p:cNvSpPr>
            <a:spLocks noGrp="1"/>
          </p:cNvSpPr>
          <p:nvPr>
            <p:ph idx="1"/>
          </p:nvPr>
        </p:nvSpPr>
        <p:spPr>
          <a:xfrm>
            <a:off x="838200" y="1526950"/>
            <a:ext cx="10515600" cy="4351338"/>
          </a:xfrm>
        </p:spPr>
        <p:txBody>
          <a:bodyPr vert="horz" lIns="91440" tIns="45720" rIns="91440" bIns="45720" rtlCol="0" anchor="t">
            <a:noAutofit/>
          </a:bodyPr>
          <a:lstStyle/>
          <a:p>
            <a:pPr>
              <a:lnSpc>
                <a:spcPct val="120000"/>
              </a:lnSpc>
              <a:spcAft>
                <a:spcPts val="100"/>
              </a:spcAft>
            </a:pPr>
            <a:r>
              <a:rPr lang="en-US" sz="2000">
                <a:latin typeface="Century Gothic"/>
                <a:cs typeface="Segoe UI Light"/>
              </a:rPr>
              <a:t>Only recognized FAA Aeromedical Advocate processing claims</a:t>
            </a:r>
            <a:endParaRPr lang="en-US"/>
          </a:p>
          <a:p>
            <a:pPr>
              <a:lnSpc>
                <a:spcPct val="120000"/>
              </a:lnSpc>
              <a:spcAft>
                <a:spcPts val="100"/>
              </a:spcAft>
            </a:pPr>
            <a:r>
              <a:rPr lang="en-US" sz="2000">
                <a:latin typeface="Century Gothic"/>
                <a:cs typeface="Segoe UI Light"/>
              </a:rPr>
              <a:t>Monthly Standing Call with US Federal Air Surgeon chief case reviewer</a:t>
            </a:r>
          </a:p>
          <a:p>
            <a:pPr>
              <a:lnSpc>
                <a:spcPct val="120000"/>
              </a:lnSpc>
              <a:spcAft>
                <a:spcPts val="100"/>
              </a:spcAft>
            </a:pPr>
            <a:r>
              <a:rPr lang="en-US" sz="2000">
                <a:latin typeface="Century Gothic"/>
                <a:cs typeface="Segoe UI Light"/>
              </a:rPr>
              <a:t>Flight Surgeon Nurse Case Manager &amp; Senior AMEs avg 40+ years' experience</a:t>
            </a:r>
          </a:p>
          <a:p>
            <a:pPr>
              <a:lnSpc>
                <a:spcPct val="120000"/>
              </a:lnSpc>
              <a:spcAft>
                <a:spcPts val="100"/>
              </a:spcAft>
            </a:pPr>
            <a:r>
              <a:rPr lang="en-US" sz="2000">
                <a:latin typeface="Century Gothic"/>
                <a:cs typeface="Segoe UI Light"/>
              </a:rPr>
              <a:t>Every case is medically reviewed </a:t>
            </a:r>
          </a:p>
          <a:p>
            <a:pPr>
              <a:lnSpc>
                <a:spcPct val="120000"/>
              </a:lnSpc>
              <a:spcAft>
                <a:spcPts val="100"/>
              </a:spcAft>
            </a:pPr>
            <a:r>
              <a:rPr lang="en-US" sz="2000">
                <a:latin typeface="Century Gothic"/>
                <a:cs typeface="Segoe UI Light"/>
              </a:rPr>
              <a:t>Pilot Disability Management System: Pilot specific fields and data logic reporting built through our experience serving all major US airlines, and major US LTD insurers </a:t>
            </a:r>
            <a:endParaRPr lang="en-US" sz="2000">
              <a:latin typeface="Century Gothic"/>
            </a:endParaRPr>
          </a:p>
          <a:p>
            <a:pPr>
              <a:lnSpc>
                <a:spcPct val="120000"/>
              </a:lnSpc>
              <a:spcAft>
                <a:spcPts val="100"/>
              </a:spcAft>
            </a:pPr>
            <a:r>
              <a:rPr lang="en-US" sz="2000">
                <a:latin typeface="Century Gothic"/>
                <a:cs typeface="Segoe UI Light"/>
              </a:rPr>
              <a:t>Proprietary database to identify candidates affected by FAA unpublished changes. </a:t>
            </a:r>
          </a:p>
          <a:p>
            <a:pPr lvl="1">
              <a:lnSpc>
                <a:spcPct val="120000"/>
              </a:lnSpc>
              <a:spcAft>
                <a:spcPts val="100"/>
              </a:spcAft>
            </a:pPr>
            <a:r>
              <a:rPr lang="en-US" sz="2000">
                <a:latin typeface="Century Gothic"/>
                <a:cs typeface="Segoe UI Light"/>
              </a:rPr>
              <a:t>FAA CRGs including the “List that doesn’t exist”</a:t>
            </a:r>
          </a:p>
          <a:p>
            <a:pPr marL="342900" lvl="1" indent="0">
              <a:buNone/>
            </a:pPr>
            <a:endParaRPr lang="en-US" sz="2000"/>
          </a:p>
          <a:p>
            <a:endParaRPr lang="en-US" sz="2200"/>
          </a:p>
        </p:txBody>
      </p:sp>
    </p:spTree>
    <p:extLst>
      <p:ext uri="{BB962C8B-B14F-4D97-AF65-F5344CB8AC3E}">
        <p14:creationId xmlns:p14="http://schemas.microsoft.com/office/powerpoint/2010/main" val="227837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35528" y="1221480"/>
            <a:ext cx="6333565" cy="4667250"/>
          </a:xfrm>
        </p:spPr>
        <p:txBody>
          <a:bodyPr vert="horz" lIns="91440" tIns="45720" rIns="91440" bIns="45720" rtlCol="0" anchor="t">
            <a:noAutofit/>
          </a:bodyPr>
          <a:lstStyle/>
          <a:p>
            <a:pPr>
              <a:lnSpc>
                <a:spcPct val="150000"/>
              </a:lnSpc>
              <a:spcBef>
                <a:spcPts val="200"/>
              </a:spcBef>
            </a:pPr>
            <a:r>
              <a:rPr lang="en-US" sz="1700"/>
              <a:t>Client Survey: 23 Questions ranked 1-5 (highest)</a:t>
            </a:r>
          </a:p>
          <a:p>
            <a:pPr>
              <a:lnSpc>
                <a:spcPct val="150000"/>
              </a:lnSpc>
              <a:spcBef>
                <a:spcPts val="200"/>
              </a:spcBef>
            </a:pPr>
            <a:r>
              <a:rPr lang="en-US" sz="1700"/>
              <a:t>Pilot Approved Claim Survey: 6 Questions ranked 1-4 (highest) </a:t>
            </a:r>
          </a:p>
          <a:p>
            <a:pPr>
              <a:lnSpc>
                <a:spcPct val="150000"/>
              </a:lnSpc>
              <a:spcBef>
                <a:spcPts val="200"/>
              </a:spcBef>
            </a:pPr>
            <a:r>
              <a:rPr lang="en-US" sz="1700"/>
              <a:t>Pilot Closed Claim Survey: 12 Questions ranked 1-4 (highest)</a:t>
            </a:r>
          </a:p>
          <a:p>
            <a:pPr>
              <a:lnSpc>
                <a:spcPct val="150000"/>
              </a:lnSpc>
              <a:spcBef>
                <a:spcPts val="200"/>
              </a:spcBef>
            </a:pPr>
            <a:r>
              <a:rPr lang="en-US" sz="1700"/>
              <a:t>Automatically system-generated customer service surveys are sent to every single person we work with - whether they open a claim or just call for a consultation at case closure</a:t>
            </a:r>
          </a:p>
          <a:p>
            <a:pPr>
              <a:lnSpc>
                <a:spcPct val="150000"/>
              </a:lnSpc>
              <a:spcBef>
                <a:spcPts val="200"/>
              </a:spcBef>
            </a:pPr>
            <a:r>
              <a:rPr lang="en-US" sz="1700">
                <a:latin typeface="Segoe UI"/>
                <a:cs typeface="Segoe UI"/>
              </a:rPr>
              <a:t>Full time customer service representative attached to team </a:t>
            </a:r>
            <a:endParaRPr lang="en-US" sz="1700"/>
          </a:p>
          <a:p>
            <a:pPr lvl="1">
              <a:lnSpc>
                <a:spcPct val="150000"/>
              </a:lnSpc>
              <a:spcBef>
                <a:spcPts val="200"/>
              </a:spcBef>
            </a:pPr>
            <a:r>
              <a:rPr lang="en-US" sz="1700"/>
              <a:t>Follow-up by phone, email, or text for completion</a:t>
            </a:r>
          </a:p>
          <a:p>
            <a:pPr lvl="1">
              <a:lnSpc>
                <a:spcPct val="150000"/>
              </a:lnSpc>
              <a:spcBef>
                <a:spcPts val="200"/>
              </a:spcBef>
            </a:pPr>
            <a:endParaRPr lang="en-US" sz="1700"/>
          </a:p>
          <a:p>
            <a:pPr lvl="1">
              <a:lnSpc>
                <a:spcPct val="150000"/>
              </a:lnSpc>
              <a:spcBef>
                <a:spcPts val="200"/>
              </a:spcBef>
            </a:pPr>
            <a:r>
              <a:rPr lang="en-US" sz="1700"/>
              <a:t>Average a 60% response rate. </a:t>
            </a:r>
          </a:p>
          <a:p>
            <a:pPr lvl="2">
              <a:lnSpc>
                <a:spcPct val="150000"/>
              </a:lnSpc>
              <a:spcBef>
                <a:spcPts val="200"/>
              </a:spcBef>
            </a:pPr>
            <a:r>
              <a:rPr lang="en-US" sz="1300"/>
              <a:t>Industry average is 50% threshold for validity</a:t>
            </a:r>
          </a:p>
          <a:p>
            <a:pPr>
              <a:lnSpc>
                <a:spcPct val="150000"/>
              </a:lnSpc>
              <a:spcBef>
                <a:spcPts val="200"/>
              </a:spcBef>
            </a:pPr>
            <a:endParaRPr lang="en-US" sz="1700"/>
          </a:p>
        </p:txBody>
      </p:sp>
      <p:sp>
        <p:nvSpPr>
          <p:cNvPr id="3" name="Title 2"/>
          <p:cNvSpPr>
            <a:spLocks noGrp="1"/>
          </p:cNvSpPr>
          <p:nvPr>
            <p:ph type="title"/>
          </p:nvPr>
        </p:nvSpPr>
        <p:spPr>
          <a:xfrm>
            <a:off x="838200" y="365126"/>
            <a:ext cx="10515600" cy="937596"/>
          </a:xfrm>
        </p:spPr>
        <p:txBody>
          <a:bodyPr/>
          <a:lstStyle/>
          <a:p>
            <a:r>
              <a:rPr lang="en-IN"/>
              <a:t>Electronic Surveys</a:t>
            </a:r>
          </a:p>
        </p:txBody>
      </p:sp>
      <p:sp>
        <p:nvSpPr>
          <p:cNvPr id="4" name="Slide Number Placeholder 3"/>
          <p:cNvSpPr>
            <a:spLocks noGrp="1"/>
          </p:cNvSpPr>
          <p:nvPr>
            <p:ph type="sldNum" sz="quarter" idx="4"/>
          </p:nvPr>
        </p:nvSpPr>
        <p:spPr/>
        <p:txBody>
          <a:bodyPr/>
          <a:lstStyle/>
          <a:p>
            <a:fld id="{2119BBEA-EC03-4F02-AB5E-7EF7FBF13C45}" type="slidenum">
              <a:rPr lang="en-IN" smtClean="0"/>
              <a:pPr/>
              <a:t>14</a:t>
            </a:fld>
            <a:endParaRPr lang="en-IN"/>
          </a:p>
        </p:txBody>
      </p:sp>
      <p:graphicFrame>
        <p:nvGraphicFramePr>
          <p:cNvPr id="5" name="Table 4">
            <a:extLst>
              <a:ext uri="{FF2B5EF4-FFF2-40B4-BE49-F238E27FC236}">
                <a16:creationId xmlns:a16="http://schemas.microsoft.com/office/drawing/2014/main" id="{BCF94250-6887-4A86-CA6C-BC8F9C0EC221}"/>
              </a:ext>
            </a:extLst>
          </p:cNvPr>
          <p:cNvGraphicFramePr>
            <a:graphicFrameLocks noGrp="1"/>
          </p:cNvGraphicFramePr>
          <p:nvPr>
            <p:extLst>
              <p:ext uri="{D42A27DB-BD31-4B8C-83A1-F6EECF244321}">
                <p14:modId xmlns:p14="http://schemas.microsoft.com/office/powerpoint/2010/main" val="616302783"/>
              </p:ext>
            </p:extLst>
          </p:nvPr>
        </p:nvGraphicFramePr>
        <p:xfrm>
          <a:off x="8180294" y="1314526"/>
          <a:ext cx="3024954" cy="2617190"/>
        </p:xfrm>
        <a:graphic>
          <a:graphicData uri="http://schemas.openxmlformats.org/drawingml/2006/table">
            <a:tbl>
              <a:tblPr firstRow="1" bandRow="1">
                <a:tableStyleId>{5C22544A-7EE6-4342-B048-85BDC9FD1C3A}</a:tableStyleId>
              </a:tblPr>
              <a:tblGrid>
                <a:gridCol w="729705">
                  <a:extLst>
                    <a:ext uri="{9D8B030D-6E8A-4147-A177-3AD203B41FA5}">
                      <a16:colId xmlns:a16="http://schemas.microsoft.com/office/drawing/2014/main" val="3921061539"/>
                    </a:ext>
                  </a:extLst>
                </a:gridCol>
                <a:gridCol w="1114457">
                  <a:extLst>
                    <a:ext uri="{9D8B030D-6E8A-4147-A177-3AD203B41FA5}">
                      <a16:colId xmlns:a16="http://schemas.microsoft.com/office/drawing/2014/main" val="2022423040"/>
                    </a:ext>
                  </a:extLst>
                </a:gridCol>
                <a:gridCol w="1180792">
                  <a:extLst>
                    <a:ext uri="{9D8B030D-6E8A-4147-A177-3AD203B41FA5}">
                      <a16:colId xmlns:a16="http://schemas.microsoft.com/office/drawing/2014/main" val="2135860081"/>
                    </a:ext>
                  </a:extLst>
                </a:gridCol>
              </a:tblGrid>
              <a:tr h="1122172">
                <a:tc>
                  <a:txBody>
                    <a:bodyPr/>
                    <a:lstStyle/>
                    <a:p>
                      <a:pPr algn="ctr" fontAlgn="ctr"/>
                      <a:r>
                        <a:rPr lang="en-IN" sz="1200" u="none" strike="noStrike" dirty="0">
                          <a:effectLst/>
                        </a:rPr>
                        <a:t>Year</a:t>
                      </a:r>
                      <a:endParaRPr lang="en-IN" sz="1200" b="0" i="0" u="none" strike="noStrike" dirty="0">
                        <a:solidFill>
                          <a:srgbClr val="000000"/>
                        </a:solidFill>
                        <a:effectLst/>
                        <a:latin typeface="Calibri" panose="020F0502020204030204" pitchFamily="34" charset="0"/>
                      </a:endParaRPr>
                    </a:p>
                  </a:txBody>
                  <a:tcPr marL="18120" marR="18120" marT="18120" marB="0" anchor="ctr">
                    <a:solidFill>
                      <a:srgbClr val="014D7D"/>
                    </a:solidFill>
                  </a:tcPr>
                </a:tc>
                <a:tc>
                  <a:txBody>
                    <a:bodyPr/>
                    <a:lstStyle/>
                    <a:p>
                      <a:pPr algn="ctr" fontAlgn="ctr"/>
                      <a:r>
                        <a:rPr lang="en-US" sz="1200" u="none" strike="noStrike">
                          <a:effectLst/>
                        </a:rPr>
                        <a:t>Avg Pilot Approved Survey Scale 1-4 (excellent)</a:t>
                      </a:r>
                      <a:endParaRPr lang="en-US" sz="1200" b="0" i="0" u="none" strike="noStrike">
                        <a:solidFill>
                          <a:srgbClr val="000000"/>
                        </a:solidFill>
                        <a:effectLst/>
                        <a:latin typeface="Calibri" panose="020F0502020204030204" pitchFamily="34" charset="0"/>
                      </a:endParaRPr>
                    </a:p>
                  </a:txBody>
                  <a:tcPr marL="18120" marR="18120" marT="18120" marB="0" anchor="ctr">
                    <a:solidFill>
                      <a:srgbClr val="014D7D"/>
                    </a:solidFill>
                  </a:tcPr>
                </a:tc>
                <a:tc>
                  <a:txBody>
                    <a:bodyPr/>
                    <a:lstStyle/>
                    <a:p>
                      <a:pPr algn="ctr" fontAlgn="ctr"/>
                      <a:r>
                        <a:rPr lang="en-US" sz="1200" u="none" strike="noStrike">
                          <a:effectLst/>
                        </a:rPr>
                        <a:t>Avg Pilot Closed Survey Scale 1-4 (excellent)</a:t>
                      </a:r>
                      <a:endParaRPr lang="en-US" sz="1200" b="0" i="0" u="none" strike="noStrike">
                        <a:solidFill>
                          <a:srgbClr val="000000"/>
                        </a:solidFill>
                        <a:effectLst/>
                        <a:latin typeface="Calibri" panose="020F0502020204030204" pitchFamily="34" charset="0"/>
                      </a:endParaRPr>
                    </a:p>
                  </a:txBody>
                  <a:tcPr marL="18120" marR="18120" marT="18120" marB="0" anchor="ctr">
                    <a:solidFill>
                      <a:srgbClr val="014D7D"/>
                    </a:solidFill>
                  </a:tcPr>
                </a:tc>
                <a:extLst>
                  <a:ext uri="{0D108BD9-81ED-4DB2-BD59-A6C34878D82A}">
                    <a16:rowId xmlns:a16="http://schemas.microsoft.com/office/drawing/2014/main" val="222808674"/>
                  </a:ext>
                </a:extLst>
              </a:tr>
              <a:tr h="395057">
                <a:tc>
                  <a:txBody>
                    <a:bodyPr/>
                    <a:lstStyle/>
                    <a:p>
                      <a:pPr algn="ctr" fontAlgn="b"/>
                      <a:r>
                        <a:rPr lang="en-IN" sz="1400" u="none" strike="noStrike" dirty="0">
                          <a:effectLst/>
                        </a:rPr>
                        <a:t>2023</a:t>
                      </a:r>
                      <a:endParaRPr lang="en-IN" sz="1400" b="0" i="0" u="none" strike="noStrike" dirty="0">
                        <a:solidFill>
                          <a:srgbClr val="000000"/>
                        </a:solidFill>
                        <a:effectLst/>
                        <a:latin typeface="Calibri" panose="020F0502020204030204" pitchFamily="34" charset="0"/>
                      </a:endParaRPr>
                    </a:p>
                  </a:txBody>
                  <a:tcPr marL="18120" marR="18120" marT="18120" marB="0" anchor="ctr"/>
                </a:tc>
                <a:tc>
                  <a:txBody>
                    <a:bodyPr/>
                    <a:lstStyle/>
                    <a:p>
                      <a:pPr algn="ctr" fontAlgn="b"/>
                      <a:r>
                        <a:rPr lang="en-IN" sz="1400" b="1" u="none" strike="noStrike">
                          <a:effectLst/>
                        </a:rPr>
                        <a:t>3.81</a:t>
                      </a:r>
                      <a:endParaRPr lang="en-IN" sz="1400" b="1" i="0" u="none" strike="noStrike">
                        <a:solidFill>
                          <a:srgbClr val="000000"/>
                        </a:solidFill>
                        <a:effectLst/>
                        <a:latin typeface="Calibri" panose="020F0502020204030204" pitchFamily="34" charset="0"/>
                      </a:endParaRPr>
                    </a:p>
                  </a:txBody>
                  <a:tcPr marL="18120" marR="18120" marT="18120" marB="0" anchor="ctr"/>
                </a:tc>
                <a:tc>
                  <a:txBody>
                    <a:bodyPr/>
                    <a:lstStyle/>
                    <a:p>
                      <a:pPr algn="ctr" fontAlgn="b"/>
                      <a:r>
                        <a:rPr lang="en-IN" sz="1400" b="1" u="none" strike="noStrike" dirty="0">
                          <a:effectLst/>
                        </a:rPr>
                        <a:t>3.8</a:t>
                      </a:r>
                      <a:endParaRPr lang="en-IN" sz="1400" b="1" i="0" u="none" strike="noStrike" dirty="0">
                        <a:solidFill>
                          <a:srgbClr val="000000"/>
                        </a:solidFill>
                        <a:effectLst/>
                        <a:latin typeface="Calibri" panose="020F0502020204030204" pitchFamily="34" charset="0"/>
                      </a:endParaRPr>
                    </a:p>
                  </a:txBody>
                  <a:tcPr marL="18120" marR="18120" marT="18120" marB="0" anchor="ctr"/>
                </a:tc>
                <a:extLst>
                  <a:ext uri="{0D108BD9-81ED-4DB2-BD59-A6C34878D82A}">
                    <a16:rowId xmlns:a16="http://schemas.microsoft.com/office/drawing/2014/main" val="3777173853"/>
                  </a:ext>
                </a:extLst>
              </a:tr>
              <a:tr h="704904">
                <a:tc>
                  <a:txBody>
                    <a:bodyPr/>
                    <a:lstStyle/>
                    <a:p>
                      <a:pPr algn="ctr" fontAlgn="b"/>
                      <a:r>
                        <a:rPr lang="en-IN" sz="1400" u="none" strike="noStrike" dirty="0">
                          <a:effectLst/>
                        </a:rPr>
                        <a:t>2024</a:t>
                      </a:r>
                      <a:endParaRPr lang="en-IN" sz="1400" b="0" i="0" u="none" strike="noStrike" dirty="0">
                        <a:solidFill>
                          <a:srgbClr val="000000"/>
                        </a:solidFill>
                        <a:effectLst/>
                        <a:latin typeface="Calibri" panose="020F0502020204030204" pitchFamily="34" charset="0"/>
                      </a:endParaRPr>
                    </a:p>
                  </a:txBody>
                  <a:tcPr marL="18120" marR="18120" marT="18120" marB="0" anchor="ctr"/>
                </a:tc>
                <a:tc>
                  <a:txBody>
                    <a:bodyPr/>
                    <a:lstStyle/>
                    <a:p>
                      <a:pPr algn="ctr" fontAlgn="b"/>
                      <a:r>
                        <a:rPr lang="en-IN" sz="1400" b="1" u="none" strike="noStrike">
                          <a:effectLst/>
                        </a:rPr>
                        <a:t>3.81</a:t>
                      </a:r>
                      <a:endParaRPr lang="en-IN" sz="1400" b="1" i="0" u="none" strike="noStrike">
                        <a:solidFill>
                          <a:srgbClr val="000000"/>
                        </a:solidFill>
                        <a:effectLst/>
                        <a:latin typeface="Calibri" panose="020F0502020204030204" pitchFamily="34" charset="0"/>
                      </a:endParaRPr>
                    </a:p>
                  </a:txBody>
                  <a:tcPr marL="18120" marR="18120" marT="18120" marB="0" anchor="ctr"/>
                </a:tc>
                <a:tc>
                  <a:txBody>
                    <a:bodyPr/>
                    <a:lstStyle/>
                    <a:p>
                      <a:pPr algn="ctr" fontAlgn="b"/>
                      <a:r>
                        <a:rPr lang="en-IN" sz="1400" b="1" u="none" strike="noStrike" dirty="0">
                          <a:effectLst/>
                        </a:rPr>
                        <a:t>3.92</a:t>
                      </a:r>
                      <a:endParaRPr lang="en-IN" sz="1400" b="1" i="0" u="none" strike="noStrike" dirty="0">
                        <a:solidFill>
                          <a:srgbClr val="000000"/>
                        </a:solidFill>
                        <a:effectLst/>
                        <a:latin typeface="Calibri" panose="020F0502020204030204" pitchFamily="34" charset="0"/>
                      </a:endParaRPr>
                    </a:p>
                  </a:txBody>
                  <a:tcPr marL="18120" marR="18120" marT="18120" marB="0" anchor="ctr"/>
                </a:tc>
                <a:extLst>
                  <a:ext uri="{0D108BD9-81ED-4DB2-BD59-A6C34878D82A}">
                    <a16:rowId xmlns:a16="http://schemas.microsoft.com/office/drawing/2014/main" val="1518119017"/>
                  </a:ext>
                </a:extLst>
              </a:tr>
              <a:tr h="395057">
                <a:tc>
                  <a:txBody>
                    <a:bodyPr/>
                    <a:lstStyle/>
                    <a:p>
                      <a:pPr algn="ctr" fontAlgn="b"/>
                      <a:r>
                        <a:rPr lang="en-IN" sz="1400" u="none" strike="noStrike" dirty="0">
                          <a:effectLst/>
                        </a:rPr>
                        <a:t>2025</a:t>
                      </a:r>
                      <a:endParaRPr lang="en-IN" sz="1400" b="0" i="0" u="none" strike="noStrike" dirty="0">
                        <a:solidFill>
                          <a:srgbClr val="000000"/>
                        </a:solidFill>
                        <a:effectLst/>
                        <a:latin typeface="Calibri" panose="020F0502020204030204" pitchFamily="34" charset="0"/>
                      </a:endParaRPr>
                    </a:p>
                  </a:txBody>
                  <a:tcPr marL="18120" marR="18120" marT="18120" marB="0" anchor="ctr"/>
                </a:tc>
                <a:tc>
                  <a:txBody>
                    <a:bodyPr/>
                    <a:lstStyle/>
                    <a:p>
                      <a:pPr algn="ctr" fontAlgn="b"/>
                      <a:r>
                        <a:rPr lang="en-IN" sz="1400" b="1" u="none" strike="noStrike">
                          <a:effectLst/>
                        </a:rPr>
                        <a:t>3.90</a:t>
                      </a:r>
                      <a:endParaRPr lang="en-IN" sz="1400" b="1" i="0" u="none" strike="noStrike">
                        <a:solidFill>
                          <a:srgbClr val="000000"/>
                        </a:solidFill>
                        <a:effectLst/>
                        <a:latin typeface="Calibri" panose="020F0502020204030204" pitchFamily="34" charset="0"/>
                      </a:endParaRPr>
                    </a:p>
                  </a:txBody>
                  <a:tcPr marL="18120" marR="18120" marT="18120" marB="0" anchor="ctr"/>
                </a:tc>
                <a:tc>
                  <a:txBody>
                    <a:bodyPr/>
                    <a:lstStyle/>
                    <a:p>
                      <a:pPr algn="ctr" fontAlgn="b"/>
                      <a:r>
                        <a:rPr lang="en-IN" sz="1400" b="1" u="none" strike="noStrike" dirty="0">
                          <a:effectLst/>
                        </a:rPr>
                        <a:t>3.92</a:t>
                      </a:r>
                      <a:endParaRPr lang="en-IN" sz="1400" b="1" i="0" u="none" strike="noStrike" dirty="0">
                        <a:solidFill>
                          <a:srgbClr val="000000"/>
                        </a:solidFill>
                        <a:effectLst/>
                        <a:latin typeface="Calibri" panose="020F0502020204030204" pitchFamily="34" charset="0"/>
                      </a:endParaRPr>
                    </a:p>
                  </a:txBody>
                  <a:tcPr marL="18120" marR="18120" marT="18120" marB="0" anchor="ctr"/>
                </a:tc>
                <a:extLst>
                  <a:ext uri="{0D108BD9-81ED-4DB2-BD59-A6C34878D82A}">
                    <a16:rowId xmlns:a16="http://schemas.microsoft.com/office/drawing/2014/main" val="1269038363"/>
                  </a:ext>
                </a:extLst>
              </a:tr>
            </a:tbl>
          </a:graphicData>
        </a:graphic>
      </p:graphicFrame>
    </p:spTree>
    <p:extLst>
      <p:ext uri="{BB962C8B-B14F-4D97-AF65-F5344CB8AC3E}">
        <p14:creationId xmlns:p14="http://schemas.microsoft.com/office/powerpoint/2010/main" val="254543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302723"/>
            <a:ext cx="10515600" cy="4357414"/>
          </a:xfrm>
        </p:spPr>
        <p:txBody>
          <a:bodyPr>
            <a:noAutofit/>
          </a:bodyPr>
          <a:lstStyle/>
          <a:p>
            <a:pPr>
              <a:lnSpc>
                <a:spcPct val="120000"/>
              </a:lnSpc>
            </a:pPr>
            <a:r>
              <a:rPr lang="en-IN" sz="1500"/>
              <a:t>Software built by Progress, Inc., leader in disability claim software</a:t>
            </a:r>
          </a:p>
          <a:p>
            <a:pPr>
              <a:lnSpc>
                <a:spcPct val="120000"/>
              </a:lnSpc>
            </a:pPr>
            <a:r>
              <a:rPr lang="en-IN" sz="1500"/>
              <a:t>Eligibility feed capabilities for daily data transfers, claim alerts, dashboard reporting, specialized reports &amp; distribution trees by base and pilots</a:t>
            </a:r>
          </a:p>
          <a:p>
            <a:pPr>
              <a:lnSpc>
                <a:spcPct val="120000"/>
              </a:lnSpc>
            </a:pPr>
            <a:r>
              <a:rPr lang="en-IN" sz="1500"/>
              <a:t>Quarterly Stewardship Report</a:t>
            </a:r>
          </a:p>
          <a:p>
            <a:pPr>
              <a:lnSpc>
                <a:spcPct val="120000"/>
              </a:lnSpc>
            </a:pPr>
            <a:r>
              <a:rPr lang="en-IN" sz="1500"/>
              <a:t>Performance Guarantee Reporting: Audit results, Customer &amp; Client Survey Results</a:t>
            </a:r>
          </a:p>
          <a:p>
            <a:pPr>
              <a:lnSpc>
                <a:spcPct val="120000"/>
              </a:lnSpc>
            </a:pPr>
            <a:r>
              <a:rPr lang="en-IN" sz="1500"/>
              <a:t>Tailored tracking fields: FAA Medical dates, Est FAA RTW, Base, Admin DoD, Fleet Type, Line Flown, Crew Base Flight Administrator (CBF), Legacy Code, Plan version</a:t>
            </a:r>
          </a:p>
          <a:p>
            <a:pPr>
              <a:lnSpc>
                <a:spcPct val="120000"/>
              </a:lnSpc>
            </a:pPr>
            <a:r>
              <a:rPr lang="en-IN" sz="1500"/>
              <a:t>E-Nod process streamlined to update base specific changes &amp; distribution changes</a:t>
            </a:r>
          </a:p>
          <a:p>
            <a:pPr>
              <a:lnSpc>
                <a:spcPct val="120000"/>
              </a:lnSpc>
            </a:pPr>
            <a:r>
              <a:rPr lang="en-IN" sz="1500"/>
              <a:t>Daily Automated &amp; manual communication distributions in place </a:t>
            </a:r>
          </a:p>
          <a:p>
            <a:pPr>
              <a:lnSpc>
                <a:spcPct val="120000"/>
              </a:lnSpc>
            </a:pPr>
            <a:r>
              <a:rPr lang="en-IN" sz="1500"/>
              <a:t>Secure file upload, paperless filing &amp; indexing resulting enhanced workflow management</a:t>
            </a:r>
          </a:p>
          <a:p>
            <a:pPr>
              <a:lnSpc>
                <a:spcPct val="120000"/>
              </a:lnSpc>
            </a:pPr>
            <a:r>
              <a:rPr lang="en-IN" sz="1500"/>
              <a:t>PDMS Tech:</a:t>
            </a:r>
          </a:p>
          <a:p>
            <a:pPr lvl="1">
              <a:lnSpc>
                <a:spcPct val="120000"/>
              </a:lnSpc>
            </a:pPr>
            <a:r>
              <a:rPr lang="en-IN" sz="1500"/>
              <a:t>Automatic System Triggers: FAA 8500-8, Disqualifying condition, Disqualifying medication</a:t>
            </a:r>
          </a:p>
          <a:p>
            <a:pPr>
              <a:lnSpc>
                <a:spcPct val="120000"/>
              </a:lnSpc>
            </a:pPr>
            <a:endParaRPr lang="en-IN" sz="1500"/>
          </a:p>
        </p:txBody>
      </p:sp>
      <p:sp>
        <p:nvSpPr>
          <p:cNvPr id="3" name="Title 2"/>
          <p:cNvSpPr>
            <a:spLocks noGrp="1"/>
          </p:cNvSpPr>
          <p:nvPr>
            <p:ph type="title"/>
          </p:nvPr>
        </p:nvSpPr>
        <p:spPr>
          <a:xfrm>
            <a:off x="838200" y="324305"/>
            <a:ext cx="10515600" cy="937596"/>
          </a:xfrm>
        </p:spPr>
        <p:txBody>
          <a:bodyPr/>
          <a:lstStyle/>
          <a:p>
            <a:r>
              <a:rPr lang="en-IN"/>
              <a:t>Systems &amp; Reporting</a:t>
            </a:r>
          </a:p>
        </p:txBody>
      </p:sp>
      <p:sp>
        <p:nvSpPr>
          <p:cNvPr id="4" name="Slide Number Placeholder 3"/>
          <p:cNvSpPr>
            <a:spLocks noGrp="1"/>
          </p:cNvSpPr>
          <p:nvPr>
            <p:ph type="sldNum" sz="quarter" idx="4"/>
          </p:nvPr>
        </p:nvSpPr>
        <p:spPr/>
        <p:txBody>
          <a:bodyPr/>
          <a:lstStyle/>
          <a:p>
            <a:fld id="{2119BBEA-EC03-4F02-AB5E-7EF7FBF13C45}" type="slidenum">
              <a:rPr lang="en-IN" smtClean="0"/>
              <a:pPr/>
              <a:t>15</a:t>
            </a:fld>
            <a:endParaRPr lang="en-IN"/>
          </a:p>
        </p:txBody>
      </p:sp>
    </p:spTree>
    <p:extLst>
      <p:ext uri="{BB962C8B-B14F-4D97-AF65-F5344CB8AC3E}">
        <p14:creationId xmlns:p14="http://schemas.microsoft.com/office/powerpoint/2010/main" val="390501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709B87B-3DCD-41C8-A667-FF537A204F84}"/>
              </a:ext>
            </a:extLst>
          </p:cNvPr>
          <p:cNvSpPr/>
          <p:nvPr/>
        </p:nvSpPr>
        <p:spPr>
          <a:xfrm>
            <a:off x="838200" y="1302722"/>
            <a:ext cx="4957119" cy="4437678"/>
          </a:xfrm>
          <a:prstGeom prst="roundRect">
            <a:avLst>
              <a:gd name="adj" fmla="val 264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p:cNvSpPr>
            <a:spLocks noGrp="1"/>
          </p:cNvSpPr>
          <p:nvPr>
            <p:ph idx="4294967295"/>
          </p:nvPr>
        </p:nvSpPr>
        <p:spPr>
          <a:xfrm>
            <a:off x="1011936" y="1586255"/>
            <a:ext cx="4537964" cy="4047290"/>
          </a:xfrm>
        </p:spPr>
        <p:txBody>
          <a:bodyPr>
            <a:noAutofit/>
          </a:bodyPr>
          <a:lstStyle/>
          <a:p>
            <a:pPr>
              <a:lnSpc>
                <a:spcPct val="150000"/>
              </a:lnSpc>
            </a:pPr>
            <a:r>
              <a:rPr lang="en-US" sz="2000" b="1" dirty="0"/>
              <a:t>HarveyWatt.com click Contact Us</a:t>
            </a:r>
            <a:endParaRPr lang="en-IN" sz="2000" b="1" dirty="0"/>
          </a:p>
          <a:p>
            <a:pPr>
              <a:lnSpc>
                <a:spcPct val="150000"/>
              </a:lnSpc>
            </a:pPr>
            <a:r>
              <a:rPr lang="en-IN" sz="2000" b="1" dirty="0"/>
              <a:t>Or Contact Us:</a:t>
            </a:r>
          </a:p>
          <a:p>
            <a:pPr lvl="1">
              <a:lnSpc>
                <a:spcPct val="150000"/>
              </a:lnSpc>
            </a:pPr>
            <a:r>
              <a:rPr lang="en-IN" sz="2000" b="1" dirty="0">
                <a:hlinkClick r:id="rId3"/>
              </a:rPr>
              <a:t>avmed@harveywatt.com</a:t>
            </a:r>
            <a:endParaRPr lang="en-IN" sz="2000" b="1" dirty="0"/>
          </a:p>
          <a:p>
            <a:pPr lvl="1">
              <a:lnSpc>
                <a:spcPct val="150000"/>
              </a:lnSpc>
            </a:pPr>
            <a:r>
              <a:rPr lang="en-IN" sz="2000" b="1" dirty="0"/>
              <a:t>800-241-6103</a:t>
            </a:r>
            <a:endParaRPr lang="en-US" sz="2000" b="1" dirty="0"/>
          </a:p>
        </p:txBody>
      </p:sp>
      <p:sp>
        <p:nvSpPr>
          <p:cNvPr id="3" name="Title 2"/>
          <p:cNvSpPr>
            <a:spLocks noGrp="1"/>
          </p:cNvSpPr>
          <p:nvPr>
            <p:ph type="title"/>
          </p:nvPr>
        </p:nvSpPr>
        <p:spPr>
          <a:xfrm>
            <a:off x="838200" y="365126"/>
            <a:ext cx="10515600" cy="937596"/>
          </a:xfrm>
        </p:spPr>
        <p:txBody>
          <a:bodyPr>
            <a:normAutofit/>
          </a:bodyPr>
          <a:lstStyle/>
          <a:p>
            <a:r>
              <a:rPr lang="en-IN"/>
              <a:t>Requesting </a:t>
            </a:r>
            <a:r>
              <a:rPr lang="en-IN" err="1"/>
              <a:t>AeroMedical</a:t>
            </a:r>
            <a:r>
              <a:rPr lang="en-IN"/>
              <a:t> Assistance Without A Claim</a:t>
            </a:r>
          </a:p>
        </p:txBody>
      </p:sp>
      <p:sp>
        <p:nvSpPr>
          <p:cNvPr id="4" name="Slide Number Placeholder 3"/>
          <p:cNvSpPr>
            <a:spLocks noGrp="1"/>
          </p:cNvSpPr>
          <p:nvPr>
            <p:ph type="sldNum" sz="quarter" idx="4"/>
          </p:nvPr>
        </p:nvSpPr>
        <p:spPr/>
        <p:txBody>
          <a:bodyPr/>
          <a:lstStyle/>
          <a:p>
            <a:fld id="{2119BBEA-EC03-4F02-AB5E-7EF7FBF13C45}" type="slidenum">
              <a:rPr lang="en-IN" smtClean="0"/>
              <a:pPr/>
              <a:t>16</a:t>
            </a:fld>
            <a:endParaRPr lang="en-IN"/>
          </a:p>
        </p:txBody>
      </p:sp>
      <p:sp>
        <p:nvSpPr>
          <p:cNvPr id="6" name="Content Placeholder 1"/>
          <p:cNvSpPr txBox="1">
            <a:spLocks/>
          </p:cNvSpPr>
          <p:nvPr/>
        </p:nvSpPr>
        <p:spPr>
          <a:xfrm>
            <a:off x="6412371" y="1586255"/>
            <a:ext cx="4588764" cy="4437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endParaRPr lang="en-US" sz="1700"/>
          </a:p>
          <a:p>
            <a:pPr lvl="1">
              <a:lnSpc>
                <a:spcPct val="150000"/>
              </a:lnSpc>
            </a:pPr>
            <a:endParaRPr lang="en-US" sz="1700"/>
          </a:p>
          <a:p>
            <a:pPr lvl="1">
              <a:lnSpc>
                <a:spcPct val="150000"/>
              </a:lnSpc>
            </a:pPr>
            <a:endParaRPr lang="en-US" sz="1700"/>
          </a:p>
        </p:txBody>
      </p:sp>
    </p:spTree>
    <p:extLst>
      <p:ext uri="{BB962C8B-B14F-4D97-AF65-F5344CB8AC3E}">
        <p14:creationId xmlns:p14="http://schemas.microsoft.com/office/powerpoint/2010/main" val="118504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C332-EC3F-4DAE-8DEB-39CB06DF50E5}"/>
              </a:ext>
            </a:extLst>
          </p:cNvPr>
          <p:cNvSpPr>
            <a:spLocks noGrp="1"/>
          </p:cNvSpPr>
          <p:nvPr>
            <p:ph type="title"/>
          </p:nvPr>
        </p:nvSpPr>
        <p:spPr/>
        <p:txBody>
          <a:bodyPr/>
          <a:lstStyle/>
          <a:p>
            <a:r>
              <a:rPr lang="en-US">
                <a:solidFill>
                  <a:srgbClr val="007DD7"/>
                </a:solidFill>
              </a:rPr>
              <a:t>How to Submit a Claim</a:t>
            </a:r>
          </a:p>
        </p:txBody>
      </p:sp>
      <p:sp>
        <p:nvSpPr>
          <p:cNvPr id="3" name="Content Placeholder 2">
            <a:extLst>
              <a:ext uri="{FF2B5EF4-FFF2-40B4-BE49-F238E27FC236}">
                <a16:creationId xmlns:a16="http://schemas.microsoft.com/office/drawing/2014/main" id="{F93747C5-7EF8-4734-ADF4-230D791E3DC9}"/>
              </a:ext>
            </a:extLst>
          </p:cNvPr>
          <p:cNvSpPr>
            <a:spLocks noGrp="1"/>
          </p:cNvSpPr>
          <p:nvPr>
            <p:ph sz="half" idx="1"/>
          </p:nvPr>
        </p:nvSpPr>
        <p:spPr/>
        <p:txBody>
          <a:bodyPr vert="horz" lIns="91440" tIns="45720" rIns="91440" bIns="45720" rtlCol="0" anchor="t">
            <a:normAutofit/>
          </a:bodyPr>
          <a:lstStyle/>
          <a:p>
            <a:pPr marL="0" marR="0" indent="0">
              <a:spcBef>
                <a:spcPts val="0"/>
              </a:spcBef>
              <a:spcAft>
                <a:spcPts val="0"/>
              </a:spcAft>
              <a:buNone/>
            </a:pPr>
            <a:r>
              <a:rPr lang="en-US" sz="2400" b="1" dirty="0">
                <a:solidFill>
                  <a:srgbClr val="000000"/>
                </a:solidFill>
                <a:effectLst/>
                <a:latin typeface="Calibre Semibold"/>
                <a:ea typeface="Calibri" panose="020F0502020204030204" pitchFamily="34" charset="0"/>
                <a:cs typeface="Calibri" panose="020F0502020204030204" pitchFamily="34" charset="0"/>
              </a:rPr>
              <a:t>Two ways to submit a Disability claim:</a:t>
            </a:r>
          </a:p>
          <a:p>
            <a:pPr marL="0" marR="0" indent="0">
              <a:spcBef>
                <a:spcPts val="0"/>
              </a:spcBef>
              <a:spcAft>
                <a:spcPts val="0"/>
              </a:spcAft>
              <a:buNone/>
            </a:pPr>
            <a:endParaRPr lang="en-US" sz="2400" b="1" dirty="0">
              <a:solidFill>
                <a:srgbClr val="000000"/>
              </a:solidFill>
              <a:effectLst/>
              <a:latin typeface="Calibre Semibold"/>
              <a:ea typeface="Calibri" panose="020F0502020204030204" pitchFamily="34" charset="0"/>
              <a:cs typeface="Calibri" panose="020F0502020204030204" pitchFamily="34" charset="0"/>
            </a:endParaRPr>
          </a:p>
          <a:p>
            <a:pPr marL="342900" lvl="0" indent="-342900">
              <a:lnSpc>
                <a:spcPts val="1205"/>
              </a:lnSpc>
              <a:spcBef>
                <a:spcPts val="0"/>
              </a:spcBef>
              <a:spcAft>
                <a:spcPts val="400"/>
              </a:spcAft>
              <a:buFont typeface="+mj-lt"/>
              <a:buAutoNum type="arabicPeriod"/>
            </a:pPr>
            <a:r>
              <a:rPr lang="en-US" sz="1800" b="1" dirty="0">
                <a:latin typeface="Arial" panose="020B0604020202020204" pitchFamily="34" charset="0"/>
                <a:cs typeface="Arial" panose="020B0604020202020204" pitchFamily="34" charset="0"/>
              </a:rPr>
              <a:t>Call 1-877-377-6773 </a:t>
            </a:r>
          </a:p>
          <a:p>
            <a:pPr marL="742950" marR="0" lvl="1" indent="-285750">
              <a:lnSpc>
                <a:spcPts val="1205"/>
              </a:lnSpc>
              <a:spcBef>
                <a:spcPts val="0"/>
              </a:spcBef>
              <a:spcAft>
                <a:spcPts val="400"/>
              </a:spcAft>
              <a:buFont typeface="+mj-lt"/>
              <a:buAutoNum type="alphaLcPeriod"/>
            </a:pPr>
            <a:r>
              <a:rPr lang="en-US" sz="1800" dirty="0">
                <a:effectLst/>
                <a:latin typeface="Arial" panose="020B0604020202020204" pitchFamily="34" charset="0"/>
                <a:ea typeface="Times New Roman" panose="02020603050405020304" pitchFamily="18" charset="0"/>
                <a:cs typeface="Arial" panose="020B0604020202020204" pitchFamily="34" charset="0"/>
              </a:rPr>
              <a:t>Please call between 8 a.m. and 8 p.m. ET, Monday through Friday.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ts val="1205"/>
              </a:lnSpc>
              <a:spcBef>
                <a:spcPts val="0"/>
              </a:spcBef>
              <a:spcAft>
                <a:spcPts val="400"/>
              </a:spcAft>
              <a:buFont typeface="+mj-lt"/>
              <a:buAutoNum type="alphaLcPeriod"/>
            </a:pPr>
            <a:r>
              <a:rPr lang="en-US" sz="1800" dirty="0">
                <a:effectLst/>
                <a:latin typeface="Arial" panose="020B0604020202020204" pitchFamily="34" charset="0"/>
                <a:ea typeface="Times New Roman" panose="02020603050405020304" pitchFamily="18" charset="0"/>
                <a:cs typeface="Arial" panose="020B0604020202020204" pitchFamily="34" charset="0"/>
              </a:rPr>
              <a:t>A customer service representative will initiate your claim and assign it to a case manager.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lvl="1" indent="0">
              <a:spcBef>
                <a:spcPts val="0"/>
              </a:spcBef>
              <a:spcAft>
                <a:spcPts val="0"/>
              </a:spcAft>
              <a:buNone/>
            </a:pPr>
            <a:br>
              <a:rPr lang="en-US" sz="1800" dirty="0">
                <a:effectLst/>
                <a:latin typeface="Arial" panose="020B0604020202020204" pitchFamily="34" charset="0"/>
                <a:ea typeface="Times New Roman" panose="02020603050405020304" pitchFamily="18" charset="0"/>
                <a:cs typeface="Arial" panose="020B0604020202020204" pitchFamily="34" charset="0"/>
              </a:rPr>
            </a:b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ts val="1205"/>
              </a:lnSpc>
              <a:spcBef>
                <a:spcPts val="0"/>
              </a:spcBef>
              <a:spcAft>
                <a:spcPts val="400"/>
              </a:spcAft>
              <a:buFont typeface="+mj-lt"/>
              <a:buAutoNum type="arabicPeriod"/>
            </a:pPr>
            <a:r>
              <a:rPr lang="en-US" sz="1800" b="1" u="sng" dirty="0">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www.symetra.com/myGO</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“Start a claim.” </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Answer the prompted questions. </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 any notes or comments. </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spcBef>
                <a:spcPts val="0"/>
              </a:spcBef>
              <a:buFont typeface="+mj-lt"/>
              <a:buAutoNum type="alphaLcPeriod"/>
            </a:pPr>
            <a:r>
              <a:rPr lang="en-US" sz="1800" dirty="0">
                <a:solidFill>
                  <a:srgbClr val="000000"/>
                </a:solidFill>
                <a:effectLst/>
                <a:latin typeface="Arial"/>
                <a:ea typeface="Times New Roman" panose="02020603050405020304" pitchFamily="18" charset="0"/>
                <a:cs typeface="Arial"/>
              </a:rPr>
              <a:t>Submit form</a:t>
            </a:r>
            <a:r>
              <a:rPr lang="en-US" sz="1800" dirty="0">
                <a:solidFill>
                  <a:srgbClr val="000000"/>
                </a:solidFill>
                <a:latin typeface="Arial"/>
                <a:ea typeface="Times New Roman" panose="02020603050405020304" pitchFamily="18" charset="0"/>
                <a:cs typeface="Arial"/>
              </a:rPr>
              <a:t> to Symetra </a:t>
            </a:r>
            <a:endParaRPr lang="en-US" sz="1800" dirty="0">
              <a:solidFill>
                <a:srgbClr val="000000"/>
              </a:solidFill>
              <a:effectLst/>
              <a:latin typeface="Arial"/>
              <a:ea typeface="Calibri" panose="020F0502020204030204" pitchFamily="34" charset="0"/>
              <a:cs typeface="Arial"/>
            </a:endParaRPr>
          </a:p>
          <a:p>
            <a:pPr marL="0" indent="0" algn="ctr">
              <a:buNone/>
            </a:pPr>
            <a:endParaRPr lang="en-US" sz="1600" i="1" dirty="0">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r>
              <a:rPr lang="en-US" sz="1600" i="1" dirty="0">
                <a:effectLst/>
                <a:latin typeface="Arial" panose="020B0604020202020204" pitchFamily="34" charset="0"/>
                <a:ea typeface="Times New Roman" panose="02020603050405020304" pitchFamily="18" charset="0"/>
                <a:cs typeface="Arial" panose="020B0604020202020204" pitchFamily="34" charset="0"/>
              </a:rPr>
              <a:t>Once your claim intake is completed—either online or by phone—your case manager will call you within two business days to conduct a brief interview and will work with you throughout your period of disability.</a:t>
            </a:r>
          </a:p>
          <a:p>
            <a:pPr marL="0" indent="0">
              <a:buNone/>
            </a:pPr>
            <a:endParaRPr lang="en-US" dirty="0"/>
          </a:p>
        </p:txBody>
      </p:sp>
    </p:spTree>
    <p:extLst>
      <p:ext uri="{BB962C8B-B14F-4D97-AF65-F5344CB8AC3E}">
        <p14:creationId xmlns:p14="http://schemas.microsoft.com/office/powerpoint/2010/main" val="288498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494C-299D-A5BA-CCE7-9E2963E878EE}"/>
              </a:ext>
            </a:extLst>
          </p:cNvPr>
          <p:cNvSpPr>
            <a:spLocks noGrp="1"/>
          </p:cNvSpPr>
          <p:nvPr>
            <p:ph type="title"/>
          </p:nvPr>
        </p:nvSpPr>
        <p:spPr>
          <a:xfrm>
            <a:off x="336883" y="372184"/>
            <a:ext cx="10515600" cy="566527"/>
          </a:xfrm>
        </p:spPr>
        <p:txBody>
          <a:bodyPr>
            <a:normAutofit fontScale="90000"/>
          </a:bodyPr>
          <a:lstStyle/>
          <a:p>
            <a:r>
              <a:rPr lang="en-US" sz="3600" dirty="0"/>
              <a:t>How to Enroll</a:t>
            </a:r>
          </a:p>
        </p:txBody>
      </p:sp>
      <p:sp>
        <p:nvSpPr>
          <p:cNvPr id="3" name="Content Placeholder 2">
            <a:extLst>
              <a:ext uri="{FF2B5EF4-FFF2-40B4-BE49-F238E27FC236}">
                <a16:creationId xmlns:a16="http://schemas.microsoft.com/office/drawing/2014/main" id="{6F874341-5339-D8F8-41CC-80DE17E3E582}"/>
              </a:ext>
            </a:extLst>
          </p:cNvPr>
          <p:cNvSpPr>
            <a:spLocks noGrp="1"/>
          </p:cNvSpPr>
          <p:nvPr>
            <p:ph sz="half" idx="1"/>
          </p:nvPr>
        </p:nvSpPr>
        <p:spPr/>
        <p:txBody>
          <a:bodyPr>
            <a:normAutofit/>
          </a:bodyPr>
          <a:lstStyle/>
          <a:p>
            <a:pPr marL="0" indent="0">
              <a:buNone/>
            </a:pPr>
            <a:endParaRPr lang="en-US" sz="1800" dirty="0"/>
          </a:p>
          <a:p>
            <a:r>
              <a:rPr lang="en-US" dirty="0"/>
              <a:t>If you have any additional questions on the Harvey Watt Pilot LTD Policy please call or e-mail: </a:t>
            </a:r>
          </a:p>
          <a:p>
            <a:pPr lvl="1"/>
            <a:r>
              <a:rPr lang="en-US" dirty="0">
                <a:hlinkClick r:id="rId2"/>
              </a:rPr>
              <a:t>pilot@harveywatt.com</a:t>
            </a:r>
            <a:endParaRPr lang="en-US" dirty="0"/>
          </a:p>
          <a:p>
            <a:pPr lvl="1"/>
            <a:r>
              <a:rPr lang="en-US" dirty="0"/>
              <a:t>800-241-6103</a:t>
            </a:r>
          </a:p>
          <a:p>
            <a:pPr lvl="1"/>
            <a:endParaRPr lang="en-US" dirty="0"/>
          </a:p>
          <a:p>
            <a:pPr lvl="1"/>
            <a:r>
              <a:rPr lang="en-US" b="1" u="sng" dirty="0">
                <a:hlinkClick r:id="rId3" tooltip="https://calendly.com/harvey-watt-policy-services/new-meeting"/>
              </a:rPr>
              <a:t>CLICK HERE: Schedule a time to discuss new policy options with the Harvey Watt Team</a:t>
            </a:r>
            <a:endParaRPr lang="en-US" b="1" u="sng" dirty="0"/>
          </a:p>
        </p:txBody>
      </p:sp>
      <p:sp>
        <p:nvSpPr>
          <p:cNvPr id="4" name="Slide Number Placeholder 3">
            <a:extLst>
              <a:ext uri="{FF2B5EF4-FFF2-40B4-BE49-F238E27FC236}">
                <a16:creationId xmlns:a16="http://schemas.microsoft.com/office/drawing/2014/main" id="{E492CA08-2262-CE60-CA6A-F07F92D29994}"/>
              </a:ext>
            </a:extLst>
          </p:cNvPr>
          <p:cNvSpPr>
            <a:spLocks noGrp="1"/>
          </p:cNvSpPr>
          <p:nvPr>
            <p:ph type="sldNum" sz="quarter" idx="10"/>
          </p:nvPr>
        </p:nvSpPr>
        <p:spPr/>
        <p:txBody>
          <a:bodyPr/>
          <a:lstStyle/>
          <a:p>
            <a:pPr>
              <a:defRPr/>
            </a:pPr>
            <a:fld id="{55BD5FDF-1479-4CBA-B4F0-1ABFFDF89263}" type="slidenum">
              <a:rPr lang="en-US" smtClean="0"/>
              <a:pPr>
                <a:defRPr/>
              </a:pPr>
              <a:t>18</a:t>
            </a:fld>
            <a:endParaRPr lang="en-US"/>
          </a:p>
        </p:txBody>
      </p:sp>
      <p:sp>
        <p:nvSpPr>
          <p:cNvPr id="5" name="Text Placeholder 4">
            <a:extLst>
              <a:ext uri="{FF2B5EF4-FFF2-40B4-BE49-F238E27FC236}">
                <a16:creationId xmlns:a16="http://schemas.microsoft.com/office/drawing/2014/main" id="{94E2B28D-4E6D-6287-740D-7AA3466664C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9684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200" y="5005227"/>
            <a:ext cx="10515601" cy="877330"/>
          </a:xfrm>
          <a:prstGeom prst="rect">
            <a:avLst/>
          </a:prstGeom>
          <a:solidFill>
            <a:srgbClr val="014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Content Placeholder 6"/>
          <p:cNvSpPr>
            <a:spLocks noGrp="1"/>
          </p:cNvSpPr>
          <p:nvPr>
            <p:ph idx="4294967295"/>
          </p:nvPr>
        </p:nvSpPr>
        <p:spPr>
          <a:xfrm>
            <a:off x="838200" y="1302724"/>
            <a:ext cx="10515600" cy="2718944"/>
          </a:xfrm>
        </p:spPr>
        <p:txBody>
          <a:bodyPr vert="horz" lIns="91440" tIns="45720" rIns="91440" bIns="45720" rtlCol="0" anchor="t">
            <a:noAutofit/>
          </a:bodyPr>
          <a:lstStyle/>
          <a:p>
            <a:pPr>
              <a:lnSpc>
                <a:spcPct val="100000"/>
              </a:lnSpc>
              <a:spcBef>
                <a:spcPts val="500"/>
              </a:spcBef>
            </a:pPr>
            <a:r>
              <a:rPr lang="en-US" sz="1800"/>
              <a:t>Reduced benefit durations by FAA advocating for pilots</a:t>
            </a:r>
          </a:p>
          <a:p>
            <a:pPr>
              <a:lnSpc>
                <a:spcPct val="100000"/>
              </a:lnSpc>
              <a:spcBef>
                <a:spcPts val="500"/>
              </a:spcBef>
            </a:pPr>
            <a:r>
              <a:rPr lang="en-US" sz="1800"/>
              <a:t>FAA Recognized </a:t>
            </a:r>
            <a:r>
              <a:rPr lang="en-US" sz="1800" err="1"/>
              <a:t>AeroMedical</a:t>
            </a:r>
            <a:r>
              <a:rPr lang="en-US" sz="1800"/>
              <a:t> Advocacy Organization for professional pilots </a:t>
            </a:r>
          </a:p>
          <a:p>
            <a:pPr>
              <a:lnSpc>
                <a:spcPct val="100000"/>
              </a:lnSpc>
              <a:spcBef>
                <a:spcPts val="500"/>
              </a:spcBef>
            </a:pPr>
            <a:r>
              <a:rPr lang="en-US" sz="1800">
                <a:latin typeface="Segoe UI"/>
                <a:cs typeface="Segoe UI"/>
              </a:rPr>
              <a:t>Ensure pilots have great experience and getting all of the help they need through this difficult time</a:t>
            </a:r>
          </a:p>
          <a:p>
            <a:pPr>
              <a:lnSpc>
                <a:spcPct val="100000"/>
              </a:lnSpc>
              <a:spcBef>
                <a:spcPts val="500"/>
              </a:spcBef>
            </a:pPr>
            <a:r>
              <a:rPr lang="en-US" sz="1800"/>
              <a:t>Have cases worked by the best experts &amp; FAA resources</a:t>
            </a:r>
          </a:p>
          <a:p>
            <a:pPr>
              <a:lnSpc>
                <a:spcPct val="100000"/>
              </a:lnSpc>
              <a:spcBef>
                <a:spcPts val="500"/>
              </a:spcBef>
            </a:pPr>
            <a:r>
              <a:rPr lang="en-US" sz="1800"/>
              <a:t>Excellent Scoring: Audits, Pilot Surveys, Client Surveys</a:t>
            </a:r>
          </a:p>
          <a:p>
            <a:pPr>
              <a:lnSpc>
                <a:spcPct val="100000"/>
              </a:lnSpc>
              <a:spcBef>
                <a:spcPts val="500"/>
              </a:spcBef>
            </a:pPr>
            <a:r>
              <a:rPr lang="en-US" sz="1800"/>
              <a:t>Maneuverable and focused enough to listen and make changes quickly</a:t>
            </a:r>
          </a:p>
          <a:p>
            <a:pPr>
              <a:lnSpc>
                <a:spcPct val="100000"/>
              </a:lnSpc>
              <a:spcBef>
                <a:spcPts val="500"/>
              </a:spcBef>
            </a:pPr>
            <a:r>
              <a:rPr lang="en-US" sz="1800"/>
              <a:t>Quality, efficient, specialized, experienced, Aero Medically Centric</a:t>
            </a:r>
          </a:p>
          <a:p>
            <a:pPr>
              <a:lnSpc>
                <a:spcPct val="100000"/>
              </a:lnSpc>
              <a:spcBef>
                <a:spcPts val="500"/>
              </a:spcBef>
            </a:pPr>
            <a:endParaRPr lang="en-US" sz="1800"/>
          </a:p>
          <a:p>
            <a:pPr marL="0" indent="0">
              <a:lnSpc>
                <a:spcPct val="100000"/>
              </a:lnSpc>
              <a:spcBef>
                <a:spcPts val="500"/>
              </a:spcBef>
              <a:buNone/>
            </a:pPr>
            <a:r>
              <a:rPr lang="en-US" sz="1800" b="1">
                <a:latin typeface="Segoe UI"/>
                <a:cs typeface="Segoe UI"/>
              </a:rPr>
              <a:t>Any part or material of claim process can be changed quickly: </a:t>
            </a:r>
          </a:p>
          <a:p>
            <a:pPr marL="0" indent="0">
              <a:lnSpc>
                <a:spcPct val="100000"/>
              </a:lnSpc>
              <a:spcBef>
                <a:spcPts val="500"/>
              </a:spcBef>
              <a:buNone/>
            </a:pPr>
            <a:r>
              <a:rPr lang="en-US" sz="1800" b="1">
                <a:latin typeface="Segoe UI"/>
                <a:cs typeface="Segoe UI"/>
              </a:rPr>
              <a:t>Correspondence, Claim process, Assigned case manager</a:t>
            </a:r>
            <a:endParaRPr lang="en-US"/>
          </a:p>
          <a:p>
            <a:pPr marL="0" indent="0">
              <a:lnSpc>
                <a:spcPct val="100000"/>
              </a:lnSpc>
              <a:spcBef>
                <a:spcPts val="500"/>
              </a:spcBef>
              <a:buNone/>
            </a:pPr>
            <a:endParaRPr lang="en-US" sz="1800"/>
          </a:p>
        </p:txBody>
      </p:sp>
      <p:sp>
        <p:nvSpPr>
          <p:cNvPr id="6" name="Title 5"/>
          <p:cNvSpPr>
            <a:spLocks noGrp="1"/>
          </p:cNvSpPr>
          <p:nvPr>
            <p:ph type="title"/>
          </p:nvPr>
        </p:nvSpPr>
        <p:spPr>
          <a:xfrm>
            <a:off x="838200" y="365126"/>
            <a:ext cx="10515600" cy="937596"/>
          </a:xfrm>
        </p:spPr>
        <p:txBody>
          <a:bodyPr/>
          <a:lstStyle/>
          <a:p>
            <a:r>
              <a:rPr lang="en-IN"/>
              <a:t>Commitment to You</a:t>
            </a:r>
          </a:p>
        </p:txBody>
      </p:sp>
      <p:sp>
        <p:nvSpPr>
          <p:cNvPr id="2" name="Slide Number Placeholder 1"/>
          <p:cNvSpPr>
            <a:spLocks noGrp="1"/>
          </p:cNvSpPr>
          <p:nvPr>
            <p:ph type="sldNum" sz="quarter" idx="4"/>
          </p:nvPr>
        </p:nvSpPr>
        <p:spPr/>
        <p:txBody>
          <a:bodyPr/>
          <a:lstStyle/>
          <a:p>
            <a:fld id="{2119BBEA-EC03-4F02-AB5E-7EF7FBF13C45}" type="slidenum">
              <a:rPr lang="en-IN" smtClean="0"/>
              <a:pPr/>
              <a:t>19</a:t>
            </a:fld>
            <a:endParaRPr lang="en-IN"/>
          </a:p>
        </p:txBody>
      </p:sp>
      <p:sp>
        <p:nvSpPr>
          <p:cNvPr id="9" name="TextBox 8">
            <a:extLst>
              <a:ext uri="{FF2B5EF4-FFF2-40B4-BE49-F238E27FC236}">
                <a16:creationId xmlns:a16="http://schemas.microsoft.com/office/drawing/2014/main" id="{BC4DD889-0758-4B5C-AFB0-2AD0D7443108}"/>
              </a:ext>
            </a:extLst>
          </p:cNvPr>
          <p:cNvSpPr txBox="1"/>
          <p:nvPr/>
        </p:nvSpPr>
        <p:spPr>
          <a:xfrm>
            <a:off x="985520" y="5120726"/>
            <a:ext cx="9831416" cy="646331"/>
          </a:xfrm>
          <a:prstGeom prst="rect">
            <a:avLst/>
          </a:prstGeom>
          <a:noFill/>
        </p:spPr>
        <p:txBody>
          <a:bodyPr wrap="square" lIns="91440" tIns="45720" rIns="91440" bIns="45720" anchor="t">
            <a:spAutoFit/>
          </a:bodyPr>
          <a:lstStyle/>
          <a:p>
            <a:pPr>
              <a:spcBef>
                <a:spcPts val="500"/>
              </a:spcBef>
            </a:pPr>
            <a:r>
              <a:rPr lang="en-US" sz="1800" b="1" u="sng">
                <a:solidFill>
                  <a:schemeClr val="bg1"/>
                </a:solidFill>
              </a:rPr>
              <a:t>Promise:</a:t>
            </a:r>
            <a:r>
              <a:rPr lang="en-US">
                <a:solidFill>
                  <a:schemeClr val="bg1"/>
                </a:solidFill>
              </a:rPr>
              <a:t> </a:t>
            </a:r>
            <a:r>
              <a:rPr lang="en-US" sz="1800">
                <a:solidFill>
                  <a:schemeClr val="bg1"/>
                </a:solidFill>
              </a:rPr>
              <a:t> Absolutely no one values your business or the success of your program more than we do. This is all that we do.</a:t>
            </a:r>
            <a:endParaRPr lang="en-IN" sz="1800">
              <a:solidFill>
                <a:schemeClr val="bg1"/>
              </a:solidFill>
            </a:endParaRPr>
          </a:p>
        </p:txBody>
      </p:sp>
    </p:spTree>
    <p:extLst>
      <p:ext uri="{BB962C8B-B14F-4D97-AF65-F5344CB8AC3E}">
        <p14:creationId xmlns:p14="http://schemas.microsoft.com/office/powerpoint/2010/main" val="73486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65126"/>
            <a:ext cx="10515600" cy="937596"/>
          </a:xfrm>
        </p:spPr>
        <p:txBody>
          <a:bodyPr/>
          <a:lstStyle/>
          <a:p>
            <a:r>
              <a:rPr lang="en-US"/>
              <a:t>History of Harvey Watt &amp; Company</a:t>
            </a:r>
            <a:endParaRPr lang="en-IN"/>
          </a:p>
        </p:txBody>
      </p:sp>
      <p:sp>
        <p:nvSpPr>
          <p:cNvPr id="2" name="Slide Number Placeholder 1"/>
          <p:cNvSpPr>
            <a:spLocks noGrp="1"/>
          </p:cNvSpPr>
          <p:nvPr>
            <p:ph type="sldNum" sz="quarter" idx="4"/>
          </p:nvPr>
        </p:nvSpPr>
        <p:spPr/>
        <p:txBody>
          <a:bodyPr/>
          <a:lstStyle/>
          <a:p>
            <a:fld id="{2119BBEA-EC03-4F02-AB5E-7EF7FBF13C45}" type="slidenum">
              <a:rPr lang="en-IN" smtClean="0"/>
              <a:pPr/>
              <a:t>2</a:t>
            </a:fld>
            <a:endParaRPr lang="en-IN"/>
          </a:p>
        </p:txBody>
      </p:sp>
      <p:graphicFrame>
        <p:nvGraphicFramePr>
          <p:cNvPr id="14" name="Content Placeholder 1"/>
          <p:cNvGraphicFramePr>
            <a:graphicFrameLocks noGrp="1"/>
          </p:cNvGraphicFramePr>
          <p:nvPr>
            <p:ph sz="half" idx="4294967295"/>
            <p:extLst>
              <p:ext uri="{D42A27DB-BD31-4B8C-83A1-F6EECF244321}">
                <p14:modId xmlns:p14="http://schemas.microsoft.com/office/powerpoint/2010/main" val="3400215446"/>
              </p:ext>
            </p:extLst>
          </p:nvPr>
        </p:nvGraphicFramePr>
        <p:xfrm>
          <a:off x="838200" y="1697736"/>
          <a:ext cx="10287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90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lowchart: Manual Input 2">
            <a:extLst>
              <a:ext uri="{FF2B5EF4-FFF2-40B4-BE49-F238E27FC236}">
                <a16:creationId xmlns:a16="http://schemas.microsoft.com/office/drawing/2014/main" id="{3712A2CF-75FC-4CB1-AC94-552091691A9F}"/>
              </a:ext>
            </a:extLst>
          </p:cNvPr>
          <p:cNvSpPr/>
          <p:nvPr/>
        </p:nvSpPr>
        <p:spPr>
          <a:xfrm rot="16200000" flipV="1">
            <a:off x="-7688147" y="2222991"/>
            <a:ext cx="6858000" cy="4778700"/>
          </a:xfrm>
          <a:prstGeom prst="flowChartManualInput">
            <a:avLst/>
          </a:prstGeom>
          <a:solidFill>
            <a:schemeClr val="tx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itle 1">
            <a:extLst>
              <a:ext uri="{FF2B5EF4-FFF2-40B4-BE49-F238E27FC236}">
                <a16:creationId xmlns:a16="http://schemas.microsoft.com/office/drawing/2014/main" id="{D7BFE415-615D-4B10-AA3B-9A3C8CEC07FF}"/>
              </a:ext>
            </a:extLst>
          </p:cNvPr>
          <p:cNvSpPr txBox="1">
            <a:spLocks/>
          </p:cNvSpPr>
          <p:nvPr/>
        </p:nvSpPr>
        <p:spPr>
          <a:xfrm>
            <a:off x="446185" y="501708"/>
            <a:ext cx="50676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Segoe UI" panose="020B0502040204020203" pitchFamily="34" charset="0"/>
                <a:ea typeface="+mj-ea"/>
                <a:cs typeface="Segoe UI" panose="020B0502040204020203" pitchFamily="34" charset="0"/>
              </a:defRPr>
            </a:lvl1pPr>
          </a:lstStyle>
          <a:p>
            <a:r>
              <a:rPr lang="en-US" sz="4000">
                <a:solidFill>
                  <a:schemeClr val="bg1"/>
                </a:solidFill>
              </a:rPr>
              <a:t>Questions </a:t>
            </a:r>
          </a:p>
          <a:p>
            <a:r>
              <a:rPr lang="en-US" sz="4000">
                <a:solidFill>
                  <a:schemeClr val="bg1"/>
                </a:solidFill>
              </a:rPr>
              <a:t>and Answers</a:t>
            </a:r>
          </a:p>
        </p:txBody>
      </p:sp>
      <p:sp>
        <p:nvSpPr>
          <p:cNvPr id="10" name="TextBox 9">
            <a:extLst>
              <a:ext uri="{FF2B5EF4-FFF2-40B4-BE49-F238E27FC236}">
                <a16:creationId xmlns:a16="http://schemas.microsoft.com/office/drawing/2014/main" id="{7A736B69-2403-488C-A5B4-EFA1BB3EC9CA}"/>
              </a:ext>
            </a:extLst>
          </p:cNvPr>
          <p:cNvSpPr txBox="1"/>
          <p:nvPr/>
        </p:nvSpPr>
        <p:spPr>
          <a:xfrm>
            <a:off x="5073961" y="1697628"/>
            <a:ext cx="6163732" cy="523220"/>
          </a:xfrm>
          <a:prstGeom prst="rect">
            <a:avLst/>
          </a:prstGeom>
          <a:noFill/>
        </p:spPr>
        <p:txBody>
          <a:bodyPr wrap="square" lIns="91440" tIns="45720" rIns="91440" bIns="45720" anchor="t">
            <a:spAutoFit/>
          </a:bodyPr>
          <a:lstStyle/>
          <a:p>
            <a:r>
              <a:rPr lang="en-US" sz="2800">
                <a:solidFill>
                  <a:schemeClr val="bg1"/>
                </a:solidFill>
                <a:latin typeface="Segoe UI"/>
                <a:cs typeface="Segoe UI"/>
              </a:rPr>
              <a:t>Serving pilots since 1951</a:t>
            </a:r>
          </a:p>
        </p:txBody>
      </p:sp>
    </p:spTree>
    <p:extLst>
      <p:ext uri="{BB962C8B-B14F-4D97-AF65-F5344CB8AC3E}">
        <p14:creationId xmlns:p14="http://schemas.microsoft.com/office/powerpoint/2010/main" val="269885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119BBEA-EC03-4F02-AB5E-7EF7FBF13C45}" type="slidenum">
              <a:rPr lang="en-IN" smtClean="0"/>
              <a:pPr/>
              <a:t>21</a:t>
            </a:fld>
            <a:endParaRPr lang="en-IN"/>
          </a:p>
        </p:txBody>
      </p:sp>
      <p:pic>
        <p:nvPicPr>
          <p:cNvPr id="8" name="Picture 7">
            <a:extLst>
              <a:ext uri="{FF2B5EF4-FFF2-40B4-BE49-F238E27FC236}">
                <a16:creationId xmlns:a16="http://schemas.microsoft.com/office/drawing/2014/main" id="{199CD622-B983-478F-9420-2E948B9AD77B}"/>
              </a:ext>
            </a:extLst>
          </p:cNvPr>
          <p:cNvPicPr>
            <a:picLocks noChangeAspect="1"/>
          </p:cNvPicPr>
          <p:nvPr/>
        </p:nvPicPr>
        <p:blipFill rotWithShape="1">
          <a:blip r:embed="rId3">
            <a:extLst>
              <a:ext uri="{28A0092B-C50C-407E-A947-70E740481C1C}">
                <a14:useLocalDpi xmlns:a14="http://schemas.microsoft.com/office/drawing/2010/main" val="0"/>
              </a:ext>
            </a:extLst>
          </a:blip>
          <a:srcRect l="5618" t="20744" r="3424" b="12112"/>
          <a:stretch/>
        </p:blipFill>
        <p:spPr>
          <a:xfrm>
            <a:off x="3140528" y="164306"/>
            <a:ext cx="5910944" cy="5902568"/>
          </a:xfrm>
          <a:prstGeom prst="rect">
            <a:avLst/>
          </a:prstGeom>
        </p:spPr>
      </p:pic>
    </p:spTree>
    <p:extLst>
      <p:ext uri="{BB962C8B-B14F-4D97-AF65-F5344CB8AC3E}">
        <p14:creationId xmlns:p14="http://schemas.microsoft.com/office/powerpoint/2010/main" val="46843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0" y="973977"/>
            <a:ext cx="5317755" cy="4529493"/>
          </a:xfrm>
          <a:prstGeom prst="rect">
            <a:avLst/>
          </a:prstGeom>
          <a:solidFill>
            <a:srgbClr val="014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4"/>
          </p:nvPr>
        </p:nvSpPr>
        <p:spPr/>
        <p:txBody>
          <a:bodyPr/>
          <a:lstStyle/>
          <a:p>
            <a:fld id="{2119BBEA-EC03-4F02-AB5E-7EF7FBF13C45}" type="slidenum">
              <a:rPr lang="en-IN" smtClean="0"/>
              <a:pPr/>
              <a:t>3</a:t>
            </a:fld>
            <a:endParaRPr lang="en-IN"/>
          </a:p>
        </p:txBody>
      </p:sp>
      <p:sp>
        <p:nvSpPr>
          <p:cNvPr id="5" name="Content Placeholder 1"/>
          <p:cNvSpPr txBox="1">
            <a:spLocks/>
          </p:cNvSpPr>
          <p:nvPr/>
        </p:nvSpPr>
        <p:spPr>
          <a:xfrm>
            <a:off x="6393706" y="1299986"/>
            <a:ext cx="47223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bg1"/>
                </a:solidFill>
              </a:rPr>
              <a:t>STD &amp; LTD Claim Management</a:t>
            </a:r>
          </a:p>
          <a:p>
            <a:r>
              <a:rPr lang="en-US" sz="1600">
                <a:solidFill>
                  <a:schemeClr val="bg1"/>
                </a:solidFill>
              </a:rPr>
              <a:t>Sick Leave Verification</a:t>
            </a:r>
          </a:p>
          <a:p>
            <a:r>
              <a:rPr lang="en-US" sz="1600">
                <a:solidFill>
                  <a:schemeClr val="bg1"/>
                </a:solidFill>
              </a:rPr>
              <a:t>Fitness for Duty Evaluations</a:t>
            </a:r>
          </a:p>
          <a:p>
            <a:r>
              <a:rPr lang="en-US" sz="1600">
                <a:solidFill>
                  <a:schemeClr val="bg1"/>
                </a:solidFill>
              </a:rPr>
              <a:t>HIMS Program Administration</a:t>
            </a:r>
          </a:p>
          <a:p>
            <a:r>
              <a:rPr lang="en-US" sz="1600">
                <a:solidFill>
                  <a:schemeClr val="bg1"/>
                </a:solidFill>
              </a:rPr>
              <a:t>Return to Work Documentation: Confirm pilots are legal to fly</a:t>
            </a:r>
          </a:p>
          <a:p>
            <a:r>
              <a:rPr lang="en-US" sz="1600">
                <a:solidFill>
                  <a:schemeClr val="bg1"/>
                </a:solidFill>
              </a:rPr>
              <a:t>Airline Industry Benchmarking  </a:t>
            </a:r>
          </a:p>
          <a:p>
            <a:pPr lvl="1"/>
            <a:r>
              <a:rPr lang="en-US" sz="1400">
                <a:solidFill>
                  <a:schemeClr val="bg1"/>
                </a:solidFill>
              </a:rPr>
              <a:t>Best Practices &amp; Policy Design</a:t>
            </a:r>
          </a:p>
          <a:p>
            <a:r>
              <a:rPr lang="en-US" sz="1600">
                <a:solidFill>
                  <a:schemeClr val="bg1"/>
                </a:solidFill>
              </a:rPr>
              <a:t>Pilot Claim Handling for Insurers</a:t>
            </a:r>
          </a:p>
          <a:p>
            <a:r>
              <a:rPr lang="en-US" sz="1600">
                <a:solidFill>
                  <a:schemeClr val="bg1"/>
                </a:solidFill>
              </a:rPr>
              <a:t>EOI Underwriting</a:t>
            </a:r>
          </a:p>
          <a:p>
            <a:r>
              <a:rPr lang="en-US" sz="1600">
                <a:solidFill>
                  <a:schemeClr val="bg1"/>
                </a:solidFill>
              </a:rPr>
              <a:t>Aviation Medical Bulletin</a:t>
            </a:r>
          </a:p>
          <a:p>
            <a:r>
              <a:rPr lang="en-US" sz="1600">
                <a:solidFill>
                  <a:schemeClr val="bg1"/>
                </a:solidFill>
              </a:rPr>
              <a:t>Aeromedical Claims Assistance</a:t>
            </a:r>
          </a:p>
        </p:txBody>
      </p:sp>
      <p:sp>
        <p:nvSpPr>
          <p:cNvPr id="10" name="Content Placeholder 1">
            <a:extLst>
              <a:ext uri="{FF2B5EF4-FFF2-40B4-BE49-F238E27FC236}">
                <a16:creationId xmlns:a16="http://schemas.microsoft.com/office/drawing/2014/main" id="{F618554D-FBC9-43D8-97DD-867B5D254DEE}"/>
              </a:ext>
            </a:extLst>
          </p:cNvPr>
          <p:cNvSpPr txBox="1">
            <a:spLocks/>
          </p:cNvSpPr>
          <p:nvPr/>
        </p:nvSpPr>
        <p:spPr>
          <a:xfrm>
            <a:off x="733172" y="1177876"/>
            <a:ext cx="5056188" cy="3929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Exclusive Provider: Loss of Medical License Insurance</a:t>
            </a:r>
          </a:p>
          <a:p>
            <a:endParaRPr lang="en-US" sz="2000" b="1"/>
          </a:p>
          <a:p>
            <a:r>
              <a:rPr lang="en-US" sz="2000" b="1"/>
              <a:t>TPA Claims/Absence Management</a:t>
            </a:r>
          </a:p>
          <a:p>
            <a:endParaRPr lang="en-US" sz="2000" b="1"/>
          </a:p>
          <a:p>
            <a:r>
              <a:rPr lang="en-US" sz="2000" b="1"/>
              <a:t>Outsourced Airline Medical Department</a:t>
            </a:r>
          </a:p>
          <a:p>
            <a:endParaRPr lang="en-US" sz="2000" b="1"/>
          </a:p>
          <a:p>
            <a:r>
              <a:rPr lang="en-US" sz="2000" b="1"/>
              <a:t>FAA Medical Certification Representation</a:t>
            </a:r>
          </a:p>
        </p:txBody>
      </p:sp>
    </p:spTree>
    <p:extLst>
      <p:ext uri="{BB962C8B-B14F-4D97-AF65-F5344CB8AC3E}">
        <p14:creationId xmlns:p14="http://schemas.microsoft.com/office/powerpoint/2010/main" val="174472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119BBEA-EC03-4F02-AB5E-7EF7FBF13C45}" type="slidenum">
              <a:rPr lang="en-IN" smtClean="0"/>
              <a:pPr/>
              <a:t>4</a:t>
            </a:fld>
            <a:endParaRPr lang="en-IN"/>
          </a:p>
        </p:txBody>
      </p:sp>
      <p:pic>
        <p:nvPicPr>
          <p:cNvPr id="8" name="object 2">
            <a:extLst>
              <a:ext uri="{FF2B5EF4-FFF2-40B4-BE49-F238E27FC236}">
                <a16:creationId xmlns:a16="http://schemas.microsoft.com/office/drawing/2014/main" id="{A7C5F990-867B-4F5F-97DB-63B45CF6C8AD}"/>
              </a:ext>
            </a:extLst>
          </p:cNvPr>
          <p:cNvPicPr/>
          <p:nvPr/>
        </p:nvPicPr>
        <p:blipFill>
          <a:blip r:embed="rId3" cstate="print"/>
          <a:stretch>
            <a:fillRect/>
          </a:stretch>
        </p:blipFill>
        <p:spPr>
          <a:xfrm>
            <a:off x="1828800" y="747009"/>
            <a:ext cx="8788400" cy="4802752"/>
          </a:xfrm>
          <a:prstGeom prst="rect">
            <a:avLst/>
          </a:prstGeom>
        </p:spPr>
      </p:pic>
    </p:spTree>
    <p:extLst>
      <p:ext uri="{BB962C8B-B14F-4D97-AF65-F5344CB8AC3E}">
        <p14:creationId xmlns:p14="http://schemas.microsoft.com/office/powerpoint/2010/main" val="326449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119BBEA-EC03-4F02-AB5E-7EF7FBF13C45}" type="slidenum">
              <a:rPr lang="en-IN" smtClean="0"/>
              <a:pPr/>
              <a:t>5</a:t>
            </a:fld>
            <a:endParaRPr lang="en-IN"/>
          </a:p>
        </p:txBody>
      </p:sp>
      <p:sp>
        <p:nvSpPr>
          <p:cNvPr id="6" name="Title 5"/>
          <p:cNvSpPr>
            <a:spLocks noGrp="1"/>
          </p:cNvSpPr>
          <p:nvPr>
            <p:ph type="title"/>
          </p:nvPr>
        </p:nvSpPr>
        <p:spPr>
          <a:xfrm>
            <a:off x="5478622" y="407903"/>
            <a:ext cx="5694873" cy="566527"/>
          </a:xfrm>
        </p:spPr>
        <p:txBody>
          <a:bodyPr>
            <a:normAutofit/>
          </a:bodyPr>
          <a:lstStyle/>
          <a:p>
            <a:r>
              <a:rPr lang="en-IN"/>
              <a:t>The Pilot is Different</a:t>
            </a:r>
          </a:p>
        </p:txBody>
      </p:sp>
      <p:sp>
        <p:nvSpPr>
          <p:cNvPr id="7" name="Content Placeholder 6"/>
          <p:cNvSpPr>
            <a:spLocks noGrp="1"/>
          </p:cNvSpPr>
          <p:nvPr>
            <p:ph idx="1"/>
          </p:nvPr>
        </p:nvSpPr>
        <p:spPr>
          <a:xfrm>
            <a:off x="5258490" y="1137715"/>
            <a:ext cx="5694872" cy="3775479"/>
          </a:xfrm>
        </p:spPr>
        <p:txBody>
          <a:bodyPr vert="horz" lIns="91440" tIns="45720" rIns="91440" bIns="45720" rtlCol="0" anchor="t">
            <a:noAutofit/>
          </a:bodyPr>
          <a:lstStyle/>
          <a:p>
            <a:pPr>
              <a:lnSpc>
                <a:spcPct val="100000"/>
              </a:lnSpc>
            </a:pPr>
            <a:r>
              <a:rPr lang="en-US" sz="1400" dirty="0"/>
              <a:t>61.53 Federal Aviation Regulations: Safety vs Capability</a:t>
            </a:r>
          </a:p>
          <a:p>
            <a:pPr>
              <a:lnSpc>
                <a:spcPct val="100000"/>
              </a:lnSpc>
            </a:pPr>
            <a:r>
              <a:rPr lang="en-US" sz="1400" dirty="0"/>
              <a:t>Standing monthly call with the US Federal Air Surgeon</a:t>
            </a:r>
          </a:p>
          <a:p>
            <a:pPr>
              <a:lnSpc>
                <a:spcPct val="100000"/>
              </a:lnSpc>
            </a:pPr>
            <a:r>
              <a:rPr lang="en-US" sz="1400" b="1" dirty="0"/>
              <a:t>Unpublished</a:t>
            </a:r>
            <a:r>
              <a:rPr lang="en-US" sz="1400" dirty="0"/>
              <a:t>: 200+ changes estimated annually</a:t>
            </a:r>
          </a:p>
          <a:p>
            <a:pPr>
              <a:lnSpc>
                <a:spcPct val="100000"/>
              </a:lnSpc>
            </a:pPr>
            <a:r>
              <a:rPr lang="en-US" sz="1400" b="1" dirty="0"/>
              <a:t>Published</a:t>
            </a:r>
            <a:r>
              <a:rPr lang="en-US" sz="1400" dirty="0"/>
              <a:t>: 15 Specifically Disqualifying Conditions</a:t>
            </a:r>
          </a:p>
          <a:p>
            <a:pPr>
              <a:lnSpc>
                <a:spcPct val="100000"/>
              </a:lnSpc>
            </a:pPr>
            <a:r>
              <a:rPr lang="en-US" sz="1400" dirty="0"/>
              <a:t>FAA pharmacologist updates unpublished medication list</a:t>
            </a:r>
          </a:p>
          <a:p>
            <a:pPr>
              <a:lnSpc>
                <a:spcPct val="100000"/>
              </a:lnSpc>
            </a:pPr>
            <a:r>
              <a:rPr lang="en-US" sz="1400" dirty="0"/>
              <a:t>Harvey Watt stays on top of the changes:</a:t>
            </a:r>
          </a:p>
          <a:p>
            <a:pPr lvl="1">
              <a:lnSpc>
                <a:spcPct val="100000"/>
              </a:lnSpc>
            </a:pPr>
            <a:r>
              <a:rPr lang="en-US" sz="1400" dirty="0">
                <a:latin typeface="Segoe UI"/>
                <a:cs typeface="Segoe UI"/>
              </a:rPr>
              <a:t>2 former US Federal Air Surgeons that hired/recruited many current FAA CAMI Physicians &amp; Chief of FAA Med Cert Div</a:t>
            </a:r>
          </a:p>
          <a:p>
            <a:pPr lvl="1">
              <a:lnSpc>
                <a:spcPct val="100000"/>
              </a:lnSpc>
            </a:pPr>
            <a:r>
              <a:rPr lang="en-US" sz="1400" dirty="0">
                <a:latin typeface="Segoe UI"/>
                <a:cs typeface="Segoe UI"/>
              </a:rPr>
              <a:t>Volume of cases: work with over 4,000 pilots annually </a:t>
            </a:r>
            <a:endParaRPr lang="en-US" sz="1400" dirty="0"/>
          </a:p>
          <a:p>
            <a:pPr lvl="1">
              <a:lnSpc>
                <a:spcPct val="100000"/>
              </a:lnSpc>
            </a:pPr>
            <a:r>
              <a:rPr lang="en-US" sz="1400" dirty="0">
                <a:latin typeface="Segoe UI"/>
                <a:cs typeface="Segoe UI"/>
              </a:rPr>
              <a:t>Oldest corporate member of Aerospace Medical Association, Airline Medical Directors Association, Civil Aviation Medical Association, International Academy of Aerospace Medicine. </a:t>
            </a:r>
          </a:p>
          <a:p>
            <a:pPr lvl="1">
              <a:lnSpc>
                <a:spcPct val="100000"/>
              </a:lnSpc>
            </a:pPr>
            <a:r>
              <a:rPr lang="en-US" sz="1400" dirty="0">
                <a:latin typeface="Segoe UI"/>
                <a:cs typeface="Segoe UI"/>
              </a:rPr>
              <a:t>A4A, IATA, &amp; NATA partner</a:t>
            </a:r>
          </a:p>
          <a:p>
            <a:pPr>
              <a:lnSpc>
                <a:spcPct val="100000"/>
              </a:lnSpc>
            </a:pPr>
            <a:r>
              <a:rPr lang="en-US" sz="1500" dirty="0"/>
              <a:t>Proprietary Resources</a:t>
            </a:r>
          </a:p>
          <a:p>
            <a:pPr lvl="1">
              <a:lnSpc>
                <a:spcPct val="100000"/>
              </a:lnSpc>
            </a:pPr>
            <a:r>
              <a:rPr lang="en-US" sz="1100" dirty="0"/>
              <a:t>Updated internal guidelines for FAA approved treatment plans, medications, required testing, &amp; grounding periods</a:t>
            </a:r>
          </a:p>
          <a:p>
            <a:pPr lvl="1">
              <a:lnSpc>
                <a:spcPct val="100000"/>
              </a:lnSpc>
            </a:pPr>
            <a:r>
              <a:rPr lang="en-US" sz="1100" dirty="0">
                <a:latin typeface="Segoe UI"/>
                <a:cs typeface="Segoe UI"/>
              </a:rPr>
              <a:t>Suggest &amp; make airman aware of alternative FAA Approved treatment plans to avoid letting a single medication prevent a pilot from flying</a:t>
            </a:r>
          </a:p>
          <a:p>
            <a:pPr lvl="1">
              <a:lnSpc>
                <a:spcPct val="150000"/>
              </a:lnSpc>
            </a:pPr>
            <a:endParaRPr lang="en-US" sz="1100" dirty="0"/>
          </a:p>
        </p:txBody>
      </p:sp>
      <p:pic>
        <p:nvPicPr>
          <p:cNvPr id="8" name="object 5">
            <a:extLst>
              <a:ext uri="{FF2B5EF4-FFF2-40B4-BE49-F238E27FC236}">
                <a16:creationId xmlns:a16="http://schemas.microsoft.com/office/drawing/2014/main" id="{8124328B-874C-489C-A771-630061BDA998}"/>
              </a:ext>
            </a:extLst>
          </p:cNvPr>
          <p:cNvPicPr/>
          <p:nvPr/>
        </p:nvPicPr>
        <p:blipFill>
          <a:blip r:embed="rId3" cstate="print"/>
          <a:stretch>
            <a:fillRect/>
          </a:stretch>
        </p:blipFill>
        <p:spPr>
          <a:xfrm>
            <a:off x="902594" y="328613"/>
            <a:ext cx="3889664" cy="5583320"/>
          </a:xfrm>
          <a:prstGeom prst="rect">
            <a:avLst/>
          </a:prstGeom>
        </p:spPr>
      </p:pic>
    </p:spTree>
    <p:extLst>
      <p:ext uri="{BB962C8B-B14F-4D97-AF65-F5344CB8AC3E}">
        <p14:creationId xmlns:p14="http://schemas.microsoft.com/office/powerpoint/2010/main" val="65564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18A0-9E27-01AB-BD73-1F517726218E}"/>
              </a:ext>
            </a:extLst>
          </p:cNvPr>
          <p:cNvSpPr>
            <a:spLocks noGrp="1"/>
          </p:cNvSpPr>
          <p:nvPr>
            <p:ph type="title"/>
          </p:nvPr>
        </p:nvSpPr>
        <p:spPr/>
        <p:txBody>
          <a:bodyPr/>
          <a:lstStyle/>
          <a:p>
            <a:r>
              <a:rPr lang="en-US" dirty="0"/>
              <a:t>New Plan Features</a:t>
            </a:r>
          </a:p>
        </p:txBody>
      </p:sp>
      <p:sp>
        <p:nvSpPr>
          <p:cNvPr id="3" name="Content Placeholder 2">
            <a:extLst>
              <a:ext uri="{FF2B5EF4-FFF2-40B4-BE49-F238E27FC236}">
                <a16:creationId xmlns:a16="http://schemas.microsoft.com/office/drawing/2014/main" id="{ED32BD41-17DA-D490-CA27-769B14B625A3}"/>
              </a:ext>
            </a:extLst>
          </p:cNvPr>
          <p:cNvSpPr>
            <a:spLocks noGrp="1"/>
          </p:cNvSpPr>
          <p:nvPr>
            <p:ph sz="half" idx="1"/>
          </p:nvPr>
        </p:nvSpPr>
        <p:spPr/>
        <p:txBody>
          <a:bodyPr>
            <a:normAutofit fontScale="92500" lnSpcReduction="10000"/>
          </a:bodyPr>
          <a:lstStyle/>
          <a:p>
            <a:pPr marL="0" indent="0">
              <a:buNone/>
            </a:pPr>
            <a:r>
              <a:rPr lang="en-US" b="1" i="1" dirty="0">
                <a:solidFill>
                  <a:srgbClr val="003399"/>
                </a:solidFill>
              </a:rPr>
              <a:t>Short Term </a:t>
            </a:r>
          </a:p>
          <a:p>
            <a:pPr>
              <a:buFont typeface="Wingdings" pitchFamily="2" charset="2"/>
              <a:buChar char="ü"/>
            </a:pPr>
            <a:r>
              <a:rPr lang="en-US" dirty="0"/>
              <a:t>Loss of Medical License Insurance</a:t>
            </a:r>
          </a:p>
          <a:p>
            <a:pPr>
              <a:buFont typeface="Wingdings" pitchFamily="2" charset="2"/>
              <a:buChar char="ü"/>
            </a:pPr>
            <a:r>
              <a:rPr lang="en-US" dirty="0"/>
              <a:t>30 day waiting period from initial grounding</a:t>
            </a:r>
          </a:p>
          <a:p>
            <a:pPr>
              <a:buFont typeface="Wingdings" pitchFamily="2" charset="2"/>
              <a:buChar char="ü"/>
            </a:pPr>
            <a:r>
              <a:rPr lang="en-US" dirty="0"/>
              <a:t>22 week benefit duration</a:t>
            </a:r>
          </a:p>
          <a:p>
            <a:pPr>
              <a:buFont typeface="Wingdings" pitchFamily="2" charset="2"/>
              <a:buChar char="ü"/>
            </a:pPr>
            <a:r>
              <a:rPr lang="en-US" dirty="0"/>
              <a:t>Pilots earning $135k+ eligible for weekly benefit of $1,730 </a:t>
            </a:r>
          </a:p>
          <a:p>
            <a:pPr>
              <a:buFont typeface="Wingdings" pitchFamily="2" charset="2"/>
              <a:buChar char="ü"/>
            </a:pPr>
            <a:r>
              <a:rPr lang="en-US" dirty="0"/>
              <a:t>Pilots earning less than $135k are eligible for weekly benefit of $1,154</a:t>
            </a:r>
          </a:p>
          <a:p>
            <a:pPr>
              <a:buFont typeface="Wingdings" pitchFamily="2" charset="2"/>
              <a:buChar char="ü"/>
            </a:pPr>
            <a:r>
              <a:rPr lang="en-US" dirty="0"/>
              <a:t>PEPM Rate: $73.50</a:t>
            </a:r>
          </a:p>
          <a:p>
            <a:endParaRPr lang="en-US" dirty="0"/>
          </a:p>
        </p:txBody>
      </p:sp>
      <p:sp>
        <p:nvSpPr>
          <p:cNvPr id="4" name="Content Placeholder 3">
            <a:extLst>
              <a:ext uri="{FF2B5EF4-FFF2-40B4-BE49-F238E27FC236}">
                <a16:creationId xmlns:a16="http://schemas.microsoft.com/office/drawing/2014/main" id="{9BBCA786-8438-3709-E11A-5924B9B80DBA}"/>
              </a:ext>
            </a:extLst>
          </p:cNvPr>
          <p:cNvSpPr>
            <a:spLocks noGrp="1"/>
          </p:cNvSpPr>
          <p:nvPr>
            <p:ph sz="half" idx="2"/>
          </p:nvPr>
        </p:nvSpPr>
        <p:spPr/>
        <p:txBody>
          <a:bodyPr>
            <a:normAutofit fontScale="92500" lnSpcReduction="10000"/>
          </a:bodyPr>
          <a:lstStyle/>
          <a:p>
            <a:pPr marL="0" indent="0">
              <a:buNone/>
            </a:pPr>
            <a:r>
              <a:rPr lang="en-US" b="1" i="1" dirty="0">
                <a:solidFill>
                  <a:srgbClr val="003399"/>
                </a:solidFill>
              </a:rPr>
              <a:t>Long Term </a:t>
            </a:r>
          </a:p>
          <a:p>
            <a:pPr>
              <a:buFont typeface="Wingdings" pitchFamily="2" charset="2"/>
              <a:buChar char="ü"/>
            </a:pPr>
            <a:r>
              <a:rPr lang="en-US" dirty="0"/>
              <a:t>Loss of Medical License insurance</a:t>
            </a:r>
          </a:p>
          <a:p>
            <a:pPr>
              <a:buFont typeface="Wingdings" pitchFamily="2" charset="2"/>
              <a:buChar char="ü"/>
            </a:pPr>
            <a:r>
              <a:rPr lang="en-US" dirty="0"/>
              <a:t>6 month waiting period (when STD ends)</a:t>
            </a:r>
          </a:p>
          <a:p>
            <a:pPr>
              <a:buFont typeface="Wingdings" pitchFamily="2" charset="2"/>
              <a:buChar char="ü"/>
            </a:pPr>
            <a:r>
              <a:rPr lang="en-US" dirty="0"/>
              <a:t>2 year benefit duration </a:t>
            </a:r>
          </a:p>
          <a:p>
            <a:pPr>
              <a:buFont typeface="Wingdings" pitchFamily="2" charset="2"/>
              <a:buChar char="ü"/>
            </a:pPr>
            <a:r>
              <a:rPr lang="en-US" dirty="0"/>
              <a:t>Pilots earning $135k+ eligible for monthly benefit of $7,500 </a:t>
            </a:r>
          </a:p>
          <a:p>
            <a:pPr>
              <a:buFont typeface="Wingdings" pitchFamily="2" charset="2"/>
              <a:buChar char="ü"/>
            </a:pPr>
            <a:r>
              <a:rPr lang="en-US" dirty="0"/>
              <a:t>Pilots earning less than $135k eligible for monthly benefit of $5,000</a:t>
            </a:r>
          </a:p>
          <a:p>
            <a:pPr>
              <a:buFont typeface="Wingdings" pitchFamily="2" charset="2"/>
              <a:buChar char="ü"/>
            </a:pPr>
            <a:r>
              <a:rPr lang="en-US" dirty="0"/>
              <a:t>PEPM Rate: $93.50</a:t>
            </a:r>
          </a:p>
        </p:txBody>
      </p:sp>
      <p:sp>
        <p:nvSpPr>
          <p:cNvPr id="5" name="Slide Number Placeholder 4">
            <a:extLst>
              <a:ext uri="{FF2B5EF4-FFF2-40B4-BE49-F238E27FC236}">
                <a16:creationId xmlns:a16="http://schemas.microsoft.com/office/drawing/2014/main" id="{47083479-7EE1-1099-6ED3-3939E2E1F900}"/>
              </a:ext>
            </a:extLst>
          </p:cNvPr>
          <p:cNvSpPr>
            <a:spLocks noGrp="1"/>
          </p:cNvSpPr>
          <p:nvPr>
            <p:ph type="sldNum" sz="quarter" idx="10"/>
          </p:nvPr>
        </p:nvSpPr>
        <p:spPr/>
        <p:txBody>
          <a:bodyPr/>
          <a:lstStyle/>
          <a:p>
            <a:pPr>
              <a:defRPr/>
            </a:pPr>
            <a:fld id="{55BD5FDF-1479-4CBA-B4F0-1ABFFDF89263}" type="slidenum">
              <a:rPr lang="en-US" smtClean="0"/>
              <a:pPr>
                <a:defRPr/>
              </a:pPr>
              <a:t>6</a:t>
            </a:fld>
            <a:endParaRPr lang="en-US"/>
          </a:p>
        </p:txBody>
      </p:sp>
      <p:sp>
        <p:nvSpPr>
          <p:cNvPr id="6" name="Text Placeholder 5">
            <a:extLst>
              <a:ext uri="{FF2B5EF4-FFF2-40B4-BE49-F238E27FC236}">
                <a16:creationId xmlns:a16="http://schemas.microsoft.com/office/drawing/2014/main" id="{0A45ED9B-9AF0-45F3-5C90-E4F0CDE6A36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70963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12642" cy="1224553"/>
          </a:xfrm>
        </p:spPr>
        <p:txBody>
          <a:bodyPr>
            <a:normAutofit fontScale="90000"/>
          </a:bodyPr>
          <a:lstStyle/>
          <a:p>
            <a:r>
              <a:rPr lang="en-US" sz="3100">
                <a:latin typeface="Segoe UI"/>
                <a:cs typeface="Segoe UI"/>
              </a:rPr>
              <a:t>Individual Disability Coverage vs. 21 Air</a:t>
            </a:r>
            <a:br>
              <a:rPr lang="en-US" sz="3100">
                <a:latin typeface="Segoe UI"/>
                <a:cs typeface="Segoe UI"/>
              </a:rPr>
            </a:br>
            <a:r>
              <a:rPr lang="en-US" sz="3100">
                <a:latin typeface="Segoe UI"/>
                <a:cs typeface="Segoe UI"/>
              </a:rPr>
              <a:t>Employer-Sponsored Benefit</a:t>
            </a:r>
            <a:br>
              <a:rPr lang="en-US" b="1"/>
            </a:br>
            <a:endParaRPr/>
          </a:p>
        </p:txBody>
      </p:sp>
      <p:sp>
        <p:nvSpPr>
          <p:cNvPr id="4" name="TextBox 3"/>
          <p:cNvSpPr txBox="1"/>
          <p:nvPr/>
        </p:nvSpPr>
        <p:spPr>
          <a:xfrm>
            <a:off x="335989" y="1312349"/>
            <a:ext cx="5942891" cy="4932119"/>
          </a:xfrm>
          <a:prstGeom prst="rect">
            <a:avLst/>
          </a:prstGeom>
          <a:noFill/>
        </p:spPr>
        <p:txBody>
          <a:bodyPr wrap="square" lIns="91440" tIns="45720" rIns="91440" bIns="45720" anchor="t">
            <a:spAutoFit/>
          </a:bodyPr>
          <a:lstStyle/>
          <a:p>
            <a:r>
              <a:rPr sz="1850"/>
              <a:t>This comparison highlights the relative cost of purchasing individual</a:t>
            </a:r>
            <a:r>
              <a:rPr lang="en-US" sz="1850"/>
              <a:t> Loss of Medical</a:t>
            </a:r>
            <a:r>
              <a:rPr sz="1850"/>
              <a:t> disability coverage v</a:t>
            </a:r>
            <a:r>
              <a:rPr lang="en-US" sz="1850"/>
              <a:t>s</a:t>
            </a:r>
            <a:r>
              <a:rPr sz="1850"/>
              <a:t> participating in the 21 Air employer-sponsored benefit.</a:t>
            </a:r>
            <a:endParaRPr lang="en-US" sz="1850">
              <a:ea typeface="Calibri"/>
              <a:cs typeface="Calibri"/>
            </a:endParaRPr>
          </a:p>
          <a:p>
            <a:endParaRPr sz="1850">
              <a:highlight>
                <a:srgbClr val="FFFF00"/>
              </a:highlight>
              <a:ea typeface="Calibri"/>
              <a:cs typeface="Calibri"/>
            </a:endParaRPr>
          </a:p>
          <a:p>
            <a:r>
              <a:rPr sz="1850" b="1">
                <a:highlight>
                  <a:srgbClr val="FFFF00"/>
                </a:highlight>
              </a:rPr>
              <a:t>Individual </a:t>
            </a:r>
            <a:r>
              <a:rPr lang="en-US" sz="1850" b="1">
                <a:highlight>
                  <a:srgbClr val="FFFF00"/>
                </a:highlight>
              </a:rPr>
              <a:t>coverage thru Harvey Watt (*requires medical underwriting)</a:t>
            </a:r>
            <a:endParaRPr sz="1850" b="1">
              <a:highlight>
                <a:srgbClr val="FFFF00"/>
              </a:highlight>
              <a:ea typeface="Calibri"/>
              <a:cs typeface="Calibri"/>
            </a:endParaRPr>
          </a:p>
          <a:p>
            <a:r>
              <a:rPr sz="1850"/>
              <a:t>•</a:t>
            </a:r>
            <a:r>
              <a:rPr sz="1850">
                <a:solidFill>
                  <a:schemeClr val="accent5"/>
                </a:solidFill>
              </a:rPr>
              <a:t> </a:t>
            </a:r>
            <a:r>
              <a:rPr sz="1850"/>
              <a:t>Age 40: $310 / month (short + long term)</a:t>
            </a:r>
            <a:endParaRPr sz="1850">
              <a:ea typeface="Calibri"/>
              <a:cs typeface="Calibri"/>
            </a:endParaRPr>
          </a:p>
          <a:p>
            <a:r>
              <a:rPr sz="1850"/>
              <a:t>• Age 50: $659 / month</a:t>
            </a:r>
            <a:endParaRPr sz="1850">
              <a:ea typeface="Calibri"/>
              <a:cs typeface="Calibri"/>
            </a:endParaRPr>
          </a:p>
          <a:p>
            <a:r>
              <a:rPr sz="1850"/>
              <a:t>• Age 60: $1,653 / month</a:t>
            </a:r>
            <a:endParaRPr sz="1850">
              <a:ea typeface="Calibri"/>
              <a:cs typeface="Calibri"/>
            </a:endParaRPr>
          </a:p>
          <a:p>
            <a:r>
              <a:rPr sz="1850"/>
              <a:t>• Max short-term benefit: $1,500</a:t>
            </a:r>
            <a:r>
              <a:rPr lang="en-US" sz="1850"/>
              <a:t>/ </a:t>
            </a:r>
            <a:r>
              <a:rPr lang="en-US" sz="1850" err="1"/>
              <a:t>wk</a:t>
            </a:r>
            <a:r>
              <a:rPr lang="en-US" sz="1850"/>
              <a:t>, Long Term $7500/</a:t>
            </a:r>
            <a:r>
              <a:rPr lang="en-US" sz="1850" err="1"/>
              <a:t>mo</a:t>
            </a:r>
            <a:endParaRPr sz="1850">
              <a:ea typeface="Calibri"/>
              <a:cs typeface="Calibri"/>
            </a:endParaRPr>
          </a:p>
          <a:p>
            <a:endParaRPr sz="1850">
              <a:highlight>
                <a:srgbClr val="C0C0C0"/>
              </a:highlight>
              <a:ea typeface="Calibri"/>
              <a:cs typeface="Calibri"/>
            </a:endParaRPr>
          </a:p>
          <a:p>
            <a:r>
              <a:rPr sz="1850" b="1">
                <a:highlight>
                  <a:srgbClr val="FFFF00"/>
                </a:highlight>
              </a:rPr>
              <a:t>21 Air Employer-Sponsored Benefit (Salary &gt; $135,000)</a:t>
            </a:r>
            <a:r>
              <a:rPr lang="en-US" sz="1850" b="1">
                <a:highlight>
                  <a:srgbClr val="FFFF00"/>
                </a:highlight>
              </a:rPr>
              <a:t> -</a:t>
            </a:r>
            <a:endParaRPr lang="en-US" sz="1850" b="1">
              <a:highlight>
                <a:srgbClr val="FFFF00"/>
              </a:highlight>
              <a:ea typeface="Calibri"/>
              <a:cs typeface="Calibri"/>
            </a:endParaRPr>
          </a:p>
          <a:p>
            <a:r>
              <a:rPr lang="en-US" sz="1850" b="1">
                <a:highlight>
                  <a:srgbClr val="FFFF00"/>
                </a:highlight>
                <a:ea typeface="Calibri"/>
                <a:cs typeface="Calibri"/>
              </a:rPr>
              <a:t>Guaranteed Issue coverage</a:t>
            </a:r>
          </a:p>
          <a:p>
            <a:r>
              <a:rPr sz="1850"/>
              <a:t>• Short-term benefit: $1,730/ </a:t>
            </a:r>
            <a:r>
              <a:rPr sz="1850" err="1"/>
              <a:t>w</a:t>
            </a:r>
            <a:r>
              <a:rPr lang="en-US" sz="1850" err="1"/>
              <a:t>k</a:t>
            </a:r>
            <a:r>
              <a:rPr lang="en-US" sz="1850"/>
              <a:t>, Long Term $7500/</a:t>
            </a:r>
            <a:r>
              <a:rPr lang="en-US" sz="1850" err="1"/>
              <a:t>mo</a:t>
            </a:r>
            <a:endParaRPr lang="en-US" sz="1850">
              <a:ea typeface="Calibri"/>
              <a:cs typeface="Calibri"/>
            </a:endParaRPr>
          </a:p>
          <a:p>
            <a:r>
              <a:rPr lang="en-US" sz="1850"/>
              <a:t>• Monthly value: ~ $167 / month </a:t>
            </a:r>
            <a:endParaRPr lang="en-US" sz="1850">
              <a:ea typeface="Calibri"/>
              <a:cs typeface="Calibri"/>
            </a:endParaRPr>
          </a:p>
          <a:p>
            <a:r>
              <a:rPr lang="en-US" sz="1850"/>
              <a:t>Pilots would only pay taxes on this employer paid premium amount vs individual prices above.</a:t>
            </a:r>
            <a:endParaRPr lang="en-US" sz="1850">
              <a:ea typeface="Calibri"/>
              <a:cs typeface="Calibri"/>
            </a:endParaRPr>
          </a:p>
        </p:txBody>
      </p:sp>
      <p:graphicFrame>
        <p:nvGraphicFramePr>
          <p:cNvPr id="5" name="Chart 4"/>
          <p:cNvGraphicFramePr>
            <a:graphicFrameLocks noGrp="1"/>
          </p:cNvGraphicFramePr>
          <p:nvPr>
            <p:extLst>
              <p:ext uri="{D42A27DB-BD31-4B8C-83A1-F6EECF244321}">
                <p14:modId xmlns:p14="http://schemas.microsoft.com/office/powerpoint/2010/main" val="768261675"/>
              </p:ext>
            </p:extLst>
          </p:nvPr>
        </p:nvGraphicFramePr>
        <p:xfrm>
          <a:off x="6278879" y="1097280"/>
          <a:ext cx="4978126" cy="47705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B88D5DD-CE79-5CDD-1636-CF3E47D52EEE}"/>
              </a:ext>
            </a:extLst>
          </p:cNvPr>
          <p:cNvSpPr txBox="1"/>
          <p:nvPr/>
        </p:nvSpPr>
        <p:spPr>
          <a:xfrm>
            <a:off x="6283465" y="5869705"/>
            <a:ext cx="4202897"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Calibri"/>
                <a:cs typeface="Calibri"/>
              </a:rPr>
              <a:t>Tax Example (Illustrative)</a:t>
            </a:r>
            <a:endParaRPr lang="en-US" sz="1400">
              <a:ea typeface="Calibri"/>
              <a:cs typeface="Calibri"/>
            </a:endParaRPr>
          </a:p>
          <a:p>
            <a:r>
              <a:rPr lang="en-US" sz="1400" b="1">
                <a:ea typeface="Calibri"/>
                <a:cs typeface="Calibri"/>
              </a:rPr>
              <a:t>• Pilot in a 24% tax bracket</a:t>
            </a:r>
            <a:endParaRPr lang="en-US" sz="1400">
              <a:ea typeface="Calibri"/>
              <a:cs typeface="Calibri"/>
            </a:endParaRPr>
          </a:p>
          <a:p>
            <a:r>
              <a:rPr lang="en-US" sz="1400" b="1">
                <a:ea typeface="Calibri"/>
                <a:cs typeface="Calibri"/>
              </a:rPr>
              <a:t>• Tax owed on employer-paid premium:</a:t>
            </a:r>
            <a:endParaRPr lang="en-US" sz="1400">
              <a:ea typeface="Calibri"/>
              <a:cs typeface="Calibri"/>
            </a:endParaRPr>
          </a:p>
          <a:p>
            <a:r>
              <a:rPr lang="en-US" sz="1400" b="1">
                <a:ea typeface="Calibri"/>
                <a:cs typeface="Calibri"/>
              </a:rPr>
              <a:t>  $167 × 24% ≈ $40/month</a:t>
            </a:r>
            <a:endParaRPr lang="en-US" sz="1400"/>
          </a:p>
          <a:p>
            <a:pPr algn="l"/>
            <a:endParaRPr lang="en-US">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FD51-13C1-C960-76F5-54FC3C79A8B0}"/>
              </a:ext>
            </a:extLst>
          </p:cNvPr>
          <p:cNvSpPr>
            <a:spLocks noGrp="1"/>
          </p:cNvSpPr>
          <p:nvPr>
            <p:ph type="title"/>
          </p:nvPr>
        </p:nvSpPr>
        <p:spPr/>
        <p:txBody>
          <a:bodyPr/>
          <a:lstStyle/>
          <a:p>
            <a:r>
              <a:rPr lang="en-US" dirty="0"/>
              <a:t>Plan Comparison</a:t>
            </a:r>
          </a:p>
        </p:txBody>
      </p:sp>
      <p:sp>
        <p:nvSpPr>
          <p:cNvPr id="3" name="Content Placeholder 2">
            <a:extLst>
              <a:ext uri="{FF2B5EF4-FFF2-40B4-BE49-F238E27FC236}">
                <a16:creationId xmlns:a16="http://schemas.microsoft.com/office/drawing/2014/main" id="{B117DD58-242C-F6E7-6305-B2C25DCFD94C}"/>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DF2CC778-6B8D-5354-915C-70FDE507AF66}"/>
              </a:ext>
            </a:extLst>
          </p:cNvPr>
          <p:cNvSpPr>
            <a:spLocks noGrp="1"/>
          </p:cNvSpPr>
          <p:nvPr>
            <p:ph sz="half" idx="2"/>
          </p:nvPr>
        </p:nvSpPr>
        <p:spPr/>
        <p:txBody>
          <a:bodyPr/>
          <a:lstStyle/>
          <a:p>
            <a:endParaRPr lang="en-US" dirty="0"/>
          </a:p>
        </p:txBody>
      </p:sp>
      <p:sp>
        <p:nvSpPr>
          <p:cNvPr id="5" name="Slide Number Placeholder 4">
            <a:extLst>
              <a:ext uri="{FF2B5EF4-FFF2-40B4-BE49-F238E27FC236}">
                <a16:creationId xmlns:a16="http://schemas.microsoft.com/office/drawing/2014/main" id="{2040A266-E6CB-FF13-1087-5A0078F2E03B}"/>
              </a:ext>
            </a:extLst>
          </p:cNvPr>
          <p:cNvSpPr>
            <a:spLocks noGrp="1"/>
          </p:cNvSpPr>
          <p:nvPr>
            <p:ph type="sldNum" sz="quarter" idx="10"/>
          </p:nvPr>
        </p:nvSpPr>
        <p:spPr/>
        <p:txBody>
          <a:bodyPr/>
          <a:lstStyle/>
          <a:p>
            <a:pPr>
              <a:defRPr/>
            </a:pPr>
            <a:fld id="{55BD5FDF-1479-4CBA-B4F0-1ABFFDF89263}" type="slidenum">
              <a:rPr lang="en-US" smtClean="0"/>
              <a:pPr>
                <a:defRPr/>
              </a:pPr>
              <a:t>8</a:t>
            </a:fld>
            <a:endParaRPr lang="en-US"/>
          </a:p>
        </p:txBody>
      </p:sp>
      <p:sp>
        <p:nvSpPr>
          <p:cNvPr id="6" name="Text Placeholder 5">
            <a:extLst>
              <a:ext uri="{FF2B5EF4-FFF2-40B4-BE49-F238E27FC236}">
                <a16:creationId xmlns:a16="http://schemas.microsoft.com/office/drawing/2014/main" id="{2F55A26B-01D9-2621-3211-B550E02FC528}"/>
              </a:ext>
            </a:extLst>
          </p:cNvPr>
          <p:cNvSpPr>
            <a:spLocks noGrp="1"/>
          </p:cNvSpPr>
          <p:nvPr>
            <p:ph type="body" sz="quarter" idx="14"/>
          </p:nvPr>
        </p:nvSpPr>
        <p:spPr/>
        <p:txBody>
          <a:bodyPr/>
          <a:lstStyle/>
          <a:p>
            <a:endParaRPr lang="en-US"/>
          </a:p>
        </p:txBody>
      </p:sp>
      <p:grpSp>
        <p:nvGrpSpPr>
          <p:cNvPr id="14" name="Group 13">
            <a:extLst>
              <a:ext uri="{FF2B5EF4-FFF2-40B4-BE49-F238E27FC236}">
                <a16:creationId xmlns:a16="http://schemas.microsoft.com/office/drawing/2014/main" id="{71A440A9-1E2B-69B1-39D6-E5FE504CFC72}"/>
              </a:ext>
            </a:extLst>
          </p:cNvPr>
          <p:cNvGrpSpPr/>
          <p:nvPr/>
        </p:nvGrpSpPr>
        <p:grpSpPr>
          <a:xfrm>
            <a:off x="5597655" y="931653"/>
            <a:ext cx="4342700" cy="5288980"/>
            <a:chOff x="4450148" y="1636023"/>
            <a:chExt cx="3767329" cy="4710786"/>
          </a:xfrm>
        </p:grpSpPr>
        <p:grpSp>
          <p:nvGrpSpPr>
            <p:cNvPr id="15" name="Group 14">
              <a:extLst>
                <a:ext uri="{FF2B5EF4-FFF2-40B4-BE49-F238E27FC236}">
                  <a16:creationId xmlns:a16="http://schemas.microsoft.com/office/drawing/2014/main" id="{64254ECC-E577-ABB6-4AFB-7B98BBD58E8A}"/>
                </a:ext>
              </a:extLst>
            </p:cNvPr>
            <p:cNvGrpSpPr/>
            <p:nvPr/>
          </p:nvGrpSpPr>
          <p:grpSpPr>
            <a:xfrm>
              <a:off x="4450149" y="1636023"/>
              <a:ext cx="3767328" cy="720000"/>
              <a:chOff x="4622520" y="7389"/>
              <a:chExt cx="4054769" cy="720000"/>
            </a:xfrm>
          </p:grpSpPr>
          <p:sp>
            <p:nvSpPr>
              <p:cNvPr id="19" name="Rectangle 18">
                <a:extLst>
                  <a:ext uri="{FF2B5EF4-FFF2-40B4-BE49-F238E27FC236}">
                    <a16:creationId xmlns:a16="http://schemas.microsoft.com/office/drawing/2014/main" id="{34AC0F72-C194-F2D8-02BB-091610CE155D}"/>
                  </a:ext>
                </a:extLst>
              </p:cNvPr>
              <p:cNvSpPr/>
              <p:nvPr/>
            </p:nvSpPr>
            <p:spPr>
              <a:xfrm>
                <a:off x="4622520" y="7389"/>
                <a:ext cx="4054769" cy="72000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C5965B11-EF3D-3221-7D26-CFD90A56C02A}"/>
                  </a:ext>
                </a:extLst>
              </p:cNvPr>
              <p:cNvSpPr txBox="1"/>
              <p:nvPr/>
            </p:nvSpPr>
            <p:spPr>
              <a:xfrm>
                <a:off x="4622520" y="7389"/>
                <a:ext cx="4054769"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en-US" b="1" dirty="0">
                    <a:latin typeface="Calibri" panose="020F0502020204030204" pitchFamily="34" charset="0"/>
                    <a:cs typeface="Calibri" panose="020F0502020204030204" pitchFamily="34" charset="0"/>
                  </a:rPr>
                  <a:t>SunLife</a:t>
                </a:r>
                <a:endParaRPr lang="en-US" dirty="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1FBB61A0-BF44-2FA7-2469-8AAC6C9B92C2}"/>
                </a:ext>
              </a:extLst>
            </p:cNvPr>
            <p:cNvGrpSpPr/>
            <p:nvPr/>
          </p:nvGrpSpPr>
          <p:grpSpPr>
            <a:xfrm>
              <a:off x="4450148" y="2356022"/>
              <a:ext cx="3767328" cy="3990787"/>
              <a:chOff x="4622479" y="735273"/>
              <a:chExt cx="4054769" cy="3990787"/>
            </a:xfrm>
          </p:grpSpPr>
          <p:sp>
            <p:nvSpPr>
              <p:cNvPr id="17" name="Rectangle 16">
                <a:extLst>
                  <a:ext uri="{FF2B5EF4-FFF2-40B4-BE49-F238E27FC236}">
                    <a16:creationId xmlns:a16="http://schemas.microsoft.com/office/drawing/2014/main" id="{DCEDAE5E-D6E1-6BA5-91B0-56C8C255AC6C}"/>
                  </a:ext>
                </a:extLst>
              </p:cNvPr>
              <p:cNvSpPr/>
              <p:nvPr/>
            </p:nvSpPr>
            <p:spPr>
              <a:xfrm>
                <a:off x="4622479" y="735273"/>
                <a:ext cx="4054769" cy="3774375"/>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TextBox 17">
                <a:extLst>
                  <a:ext uri="{FF2B5EF4-FFF2-40B4-BE49-F238E27FC236}">
                    <a16:creationId xmlns:a16="http://schemas.microsoft.com/office/drawing/2014/main" id="{A6D91D88-21C1-68BE-AAD3-A98BB8F67BFB}"/>
                  </a:ext>
                </a:extLst>
              </p:cNvPr>
              <p:cNvSpPr txBox="1"/>
              <p:nvPr/>
            </p:nvSpPr>
            <p:spPr>
              <a:xfrm>
                <a:off x="4622479" y="735273"/>
                <a:ext cx="4054769" cy="39907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ctr" defTabSz="711200">
                  <a:lnSpc>
                    <a:spcPct val="90000"/>
                  </a:lnSpc>
                  <a:spcBef>
                    <a:spcPct val="0"/>
                  </a:spcBef>
                  <a:spcAft>
                    <a:spcPts val="1200"/>
                  </a:spcAft>
                </a:pPr>
                <a:r>
                  <a:rPr lang="en-US" sz="1400" b="1" dirty="0">
                    <a:latin typeface="Calibri" panose="020F0502020204030204" pitchFamily="34" charset="0"/>
                    <a:cs typeface="Calibri" panose="020F0502020204030204" pitchFamily="34" charset="0"/>
                  </a:rPr>
                  <a:t>Traditional Disability coverage where once the treating physician deems an employee is fit to return to work, disability payments will end regardless of FAA recertification</a:t>
                </a:r>
                <a:endParaRPr lang="en-US" sz="1200" dirty="0">
                  <a:solidFill>
                    <a:schemeClr val="tx1"/>
                  </a:solidFill>
                  <a:latin typeface="Calibri" panose="020F0502020204030204" pitchFamily="34" charset="0"/>
                  <a:cs typeface="Calibri" panose="020F0502020204030204" pitchFamily="34" charset="0"/>
                </a:endParaRPr>
              </a:p>
              <a:p>
                <a:pPr marL="171450" lvl="1" indent="-171450" defTabSz="711200">
                  <a:lnSpc>
                    <a:spcPct val="90000"/>
                  </a:lnSpc>
                  <a:spcBef>
                    <a:spcPct val="0"/>
                  </a:spcBef>
                  <a:spcAft>
                    <a:spcPts val="600"/>
                  </a:spcAft>
                  <a:buChar char="••"/>
                </a:pPr>
                <a:r>
                  <a:rPr lang="en-US" sz="1200" dirty="0">
                    <a:solidFill>
                      <a:schemeClr val="tx1"/>
                    </a:solidFill>
                    <a:latin typeface="Calibri" panose="020F0502020204030204" pitchFamily="34" charset="0"/>
                    <a:cs typeface="Calibri" panose="020F0502020204030204" pitchFamily="34" charset="0"/>
                  </a:rPr>
                  <a:t>Excludes Disability Due Solely from Loss of Professional License</a:t>
                </a:r>
              </a:p>
              <a:p>
                <a:pPr marL="171450" lvl="1" indent="-171450" defTabSz="711200">
                  <a:lnSpc>
                    <a:spcPct val="90000"/>
                  </a:lnSpc>
                  <a:spcBef>
                    <a:spcPct val="0"/>
                  </a:spcBef>
                  <a:spcAft>
                    <a:spcPts val="600"/>
                  </a:spcAft>
                  <a:buChar char="••"/>
                </a:pPr>
                <a:r>
                  <a:rPr lang="en-US" sz="1200" dirty="0">
                    <a:solidFill>
                      <a:schemeClr val="tx1"/>
                    </a:solidFill>
                    <a:latin typeface="Calibri" panose="020F0502020204030204" pitchFamily="34" charset="0"/>
                    <a:cs typeface="Calibri" panose="020F0502020204030204" pitchFamily="34" charset="0"/>
                  </a:rPr>
                  <a:t>Plan is 100% Employer Paid</a:t>
                </a:r>
              </a:p>
              <a:p>
                <a:pPr marL="171450" lvl="1" indent="-171450" defTabSz="711200">
                  <a:lnSpc>
                    <a:spcPct val="90000"/>
                  </a:lnSpc>
                  <a:spcBef>
                    <a:spcPct val="0"/>
                  </a:spcBef>
                  <a:spcAft>
                    <a:spcPts val="600"/>
                  </a:spcAft>
                  <a:buChar char="••"/>
                </a:pPr>
                <a:r>
                  <a:rPr lang="en-US" sz="1200" dirty="0">
                    <a:solidFill>
                      <a:schemeClr val="tx1"/>
                    </a:solidFill>
                    <a:latin typeface="Calibri" panose="020F0502020204030204" pitchFamily="34" charset="0"/>
                    <a:cs typeface="Calibri" panose="020F0502020204030204" pitchFamily="34" charset="0"/>
                  </a:rPr>
                  <a:t>STD: 60% benefit to a maximum monthly benefit of $1,600 weekly taxed after 15 days payable until 6 months disability</a:t>
                </a:r>
              </a:p>
              <a:p>
                <a:pPr marL="171450" lvl="1" indent="-171450" defTabSz="711200">
                  <a:lnSpc>
                    <a:spcPct val="90000"/>
                  </a:lnSpc>
                  <a:spcBef>
                    <a:spcPct val="0"/>
                  </a:spcBef>
                  <a:spcAft>
                    <a:spcPts val="600"/>
                  </a:spcAft>
                  <a:buChar char="••"/>
                </a:pPr>
                <a:r>
                  <a:rPr lang="en-US" sz="1200" dirty="0">
                    <a:solidFill>
                      <a:schemeClr val="tx1"/>
                    </a:solidFill>
                    <a:latin typeface="Calibri" panose="020F0502020204030204" pitchFamily="34" charset="0"/>
                    <a:cs typeface="Calibri" panose="020F0502020204030204" pitchFamily="34" charset="0"/>
                  </a:rPr>
                  <a:t>LTD: 6 month waiting period 50% of income to $7,500 taxed until SSNRA if disability starts after the age of 60</a:t>
                </a:r>
              </a:p>
              <a:p>
                <a:pPr marL="171450" lvl="1" indent="-171450" defTabSz="711200">
                  <a:lnSpc>
                    <a:spcPct val="90000"/>
                  </a:lnSpc>
                  <a:spcBef>
                    <a:spcPct val="0"/>
                  </a:spcBef>
                  <a:spcAft>
                    <a:spcPts val="600"/>
                  </a:spcAft>
                  <a:buChar char="••"/>
                </a:pPr>
                <a:r>
                  <a:rPr lang="en-US" sz="1200" dirty="0">
                    <a:solidFill>
                      <a:schemeClr val="tx1"/>
                    </a:solidFill>
                    <a:latin typeface="Calibri" panose="020F0502020204030204" pitchFamily="34" charset="0"/>
                    <a:cs typeface="Calibri" panose="020F0502020204030204" pitchFamily="34" charset="0"/>
                  </a:rPr>
                  <a:t>90-day Elimination Period before benefit begins after claim is filed</a:t>
                </a:r>
              </a:p>
            </p:txBody>
          </p:sp>
        </p:grpSp>
      </p:grpSp>
      <p:grpSp>
        <p:nvGrpSpPr>
          <p:cNvPr id="21" name="Group 20">
            <a:extLst>
              <a:ext uri="{FF2B5EF4-FFF2-40B4-BE49-F238E27FC236}">
                <a16:creationId xmlns:a16="http://schemas.microsoft.com/office/drawing/2014/main" id="{F959A18F-3196-C048-E2E9-5AF5E77CDDE7}"/>
              </a:ext>
            </a:extLst>
          </p:cNvPr>
          <p:cNvGrpSpPr/>
          <p:nvPr/>
        </p:nvGrpSpPr>
        <p:grpSpPr>
          <a:xfrm>
            <a:off x="958395" y="931653"/>
            <a:ext cx="4342699" cy="5046006"/>
            <a:chOff x="517947" y="1638220"/>
            <a:chExt cx="3765422" cy="4492178"/>
          </a:xfrm>
        </p:grpSpPr>
        <p:grpSp>
          <p:nvGrpSpPr>
            <p:cNvPr id="22" name="Group 21">
              <a:extLst>
                <a:ext uri="{FF2B5EF4-FFF2-40B4-BE49-F238E27FC236}">
                  <a16:creationId xmlns:a16="http://schemas.microsoft.com/office/drawing/2014/main" id="{9958CE88-5AEB-468F-A6D1-C7415DFDC18F}"/>
                </a:ext>
              </a:extLst>
            </p:cNvPr>
            <p:cNvGrpSpPr/>
            <p:nvPr/>
          </p:nvGrpSpPr>
          <p:grpSpPr>
            <a:xfrm>
              <a:off x="517947" y="1638220"/>
              <a:ext cx="3765422" cy="717803"/>
              <a:chOff x="42" y="16920"/>
              <a:chExt cx="4054769" cy="717803"/>
            </a:xfrm>
          </p:grpSpPr>
          <p:sp>
            <p:nvSpPr>
              <p:cNvPr id="26" name="Rectangle 25">
                <a:extLst>
                  <a:ext uri="{FF2B5EF4-FFF2-40B4-BE49-F238E27FC236}">
                    <a16:creationId xmlns:a16="http://schemas.microsoft.com/office/drawing/2014/main" id="{0A19EF56-A2DA-D489-212A-3944372FBE9C}"/>
                  </a:ext>
                </a:extLst>
              </p:cNvPr>
              <p:cNvSpPr/>
              <p:nvPr/>
            </p:nvSpPr>
            <p:spPr>
              <a:xfrm>
                <a:off x="42" y="16920"/>
                <a:ext cx="4054769" cy="717803"/>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7" name="TextBox 26">
                <a:extLst>
                  <a:ext uri="{FF2B5EF4-FFF2-40B4-BE49-F238E27FC236}">
                    <a16:creationId xmlns:a16="http://schemas.microsoft.com/office/drawing/2014/main" id="{AB2CA2ED-5499-3190-B47B-EAF91B2777FF}"/>
                  </a:ext>
                </a:extLst>
              </p:cNvPr>
              <p:cNvSpPr txBox="1"/>
              <p:nvPr/>
            </p:nvSpPr>
            <p:spPr>
              <a:xfrm>
                <a:off x="42" y="16920"/>
                <a:ext cx="4054769" cy="717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en-US" b="1" dirty="0">
                    <a:latin typeface="Calibri" panose="020F0502020204030204" pitchFamily="34" charset="0"/>
                    <a:cs typeface="Calibri" panose="020F0502020204030204" pitchFamily="34" charset="0"/>
                  </a:rPr>
                  <a:t>Harvey Watt </a:t>
                </a:r>
                <a:endParaRPr lang="en-US" dirty="0">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FE390928-29BA-704D-368E-000F65C4FD31}"/>
                </a:ext>
              </a:extLst>
            </p:cNvPr>
            <p:cNvGrpSpPr/>
            <p:nvPr/>
          </p:nvGrpSpPr>
          <p:grpSpPr>
            <a:xfrm>
              <a:off x="517947" y="2356023"/>
              <a:ext cx="3765422" cy="3774375"/>
              <a:chOff x="42" y="729625"/>
              <a:chExt cx="4054769" cy="3774375"/>
            </a:xfrm>
          </p:grpSpPr>
          <p:sp>
            <p:nvSpPr>
              <p:cNvPr id="24" name="Rectangle 23">
                <a:extLst>
                  <a:ext uri="{FF2B5EF4-FFF2-40B4-BE49-F238E27FC236}">
                    <a16:creationId xmlns:a16="http://schemas.microsoft.com/office/drawing/2014/main" id="{640FB1FE-1EB8-2CEB-9F80-372BDA45ACDE}"/>
                  </a:ext>
                </a:extLst>
              </p:cNvPr>
              <p:cNvSpPr/>
              <p:nvPr/>
            </p:nvSpPr>
            <p:spPr>
              <a:xfrm>
                <a:off x="42" y="729625"/>
                <a:ext cx="4054769" cy="3774375"/>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TextBox 24">
                <a:extLst>
                  <a:ext uri="{FF2B5EF4-FFF2-40B4-BE49-F238E27FC236}">
                    <a16:creationId xmlns:a16="http://schemas.microsoft.com/office/drawing/2014/main" id="{28F078E9-2AB8-ED8D-D3A9-51677042C2D7}"/>
                  </a:ext>
                </a:extLst>
              </p:cNvPr>
              <p:cNvSpPr txBox="1"/>
              <p:nvPr/>
            </p:nvSpPr>
            <p:spPr>
              <a:xfrm>
                <a:off x="42" y="729625"/>
                <a:ext cx="4054769" cy="3774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ctr" defTabSz="711200">
                  <a:lnSpc>
                    <a:spcPct val="90000"/>
                  </a:lnSpc>
                  <a:spcBef>
                    <a:spcPct val="0"/>
                  </a:spcBef>
                  <a:spcAft>
                    <a:spcPts val="1200"/>
                  </a:spcAft>
                </a:pPr>
                <a:r>
                  <a:rPr lang="en-US" sz="1400" b="1" dirty="0">
                    <a:latin typeface="Calibri" panose="020F0502020204030204" pitchFamily="34" charset="0"/>
                    <a:cs typeface="Calibri" panose="020F0502020204030204" pitchFamily="34" charset="0"/>
                  </a:rPr>
                  <a:t>Loss of license LTD coverage that expedites FAA recertification through specialized Harvey Watt representation </a:t>
                </a:r>
                <a:r>
                  <a:rPr lang="en-US" sz="1400" b="1" u="sng" dirty="0">
                    <a:latin typeface="Calibri" panose="020F0502020204030204" pitchFamily="34" charset="0"/>
                    <a:cs typeface="Calibri" panose="020F0502020204030204" pitchFamily="34" charset="0"/>
                  </a:rPr>
                  <a:t>in addition to </a:t>
                </a:r>
                <a:r>
                  <a:rPr lang="en-US" sz="1400" b="1" dirty="0">
                    <a:latin typeface="Calibri" panose="020F0502020204030204" pitchFamily="34" charset="0"/>
                    <a:cs typeface="Calibri" panose="020F0502020204030204" pitchFamily="34" charset="0"/>
                  </a:rPr>
                  <a:t>benefits traditional coverage provides</a:t>
                </a:r>
              </a:p>
              <a:p>
                <a:pPr marL="171450" lvl="1" indent="-171450" defTabSz="711200">
                  <a:lnSpc>
                    <a:spcPct val="90000"/>
                  </a:lnSpc>
                  <a:spcBef>
                    <a:spcPct val="0"/>
                  </a:spcBef>
                  <a:spcAft>
                    <a:spcPts val="600"/>
                  </a:spcAft>
                  <a:buChar char="••"/>
                </a:pPr>
                <a:r>
                  <a:rPr lang="en-US" sz="1200" dirty="0">
                    <a:solidFill>
                      <a:schemeClr val="tx1"/>
                    </a:solidFill>
                    <a:latin typeface="Calibri" panose="020F0502020204030204" pitchFamily="34" charset="0"/>
                    <a:cs typeface="Calibri" panose="020F0502020204030204" pitchFamily="34" charset="0"/>
                  </a:rPr>
                  <a:t>Plan is 100% Employee-Paid – Plus salary gross up to be tax-free benefit</a:t>
                </a:r>
              </a:p>
              <a:p>
                <a:pPr marL="171450" lvl="1" indent="-171450" defTabSz="711200">
                  <a:lnSpc>
                    <a:spcPct val="90000"/>
                  </a:lnSpc>
                  <a:spcBef>
                    <a:spcPct val="0"/>
                  </a:spcBef>
                  <a:spcAft>
                    <a:spcPts val="600"/>
                  </a:spcAft>
                  <a:buChar char="••"/>
                </a:pPr>
                <a:r>
                  <a:rPr lang="en-US" sz="1200" dirty="0">
                    <a:solidFill>
                      <a:schemeClr val="tx1"/>
                    </a:solidFill>
                    <a:latin typeface="Calibri" panose="020F0502020204030204" pitchFamily="34" charset="0"/>
                    <a:cs typeface="Calibri" panose="020F0502020204030204" pitchFamily="34" charset="0"/>
                  </a:rPr>
                  <a:t>Flat monthly benefit based on earnings</a:t>
                </a:r>
              </a:p>
              <a:p>
                <a:pPr marL="171450" lvl="1" indent="-171450" defTabSz="711200">
                  <a:lnSpc>
                    <a:spcPct val="90000"/>
                  </a:lnSpc>
                  <a:spcBef>
                    <a:spcPct val="0"/>
                  </a:spcBef>
                  <a:spcAft>
                    <a:spcPts val="600"/>
                  </a:spcAft>
                  <a:buChar char="••"/>
                </a:pPr>
                <a:r>
                  <a:rPr lang="en-US" sz="1200" dirty="0">
                    <a:solidFill>
                      <a:schemeClr val="tx1"/>
                    </a:solidFill>
                    <a:latin typeface="Calibri" panose="020F0502020204030204" pitchFamily="34" charset="0"/>
                    <a:cs typeface="Calibri" panose="020F0502020204030204" pitchFamily="34" charset="0"/>
                  </a:rPr>
                  <a:t>24-month own occupation period that includes loss of license</a:t>
                </a:r>
              </a:p>
              <a:p>
                <a:pPr marL="171450" lvl="1" indent="-171450" defTabSz="711200">
                  <a:lnSpc>
                    <a:spcPct val="90000"/>
                  </a:lnSpc>
                  <a:spcBef>
                    <a:spcPct val="0"/>
                  </a:spcBef>
                  <a:spcAft>
                    <a:spcPts val="600"/>
                  </a:spcAft>
                  <a:buChar char="••"/>
                </a:pPr>
                <a:r>
                  <a:rPr lang="en-US" sz="1200" dirty="0">
                    <a:solidFill>
                      <a:schemeClr val="tx1"/>
                    </a:solidFill>
                    <a:latin typeface="Calibri" panose="020F0502020204030204" pitchFamily="34" charset="0"/>
                    <a:cs typeface="Calibri" panose="020F0502020204030204" pitchFamily="34" charset="0"/>
                  </a:rPr>
                  <a:t>30 day STD coverage until grounded for 6 months and then LTD provides another 2 years LOL Eligible for this benefit first of the month following date of hire</a:t>
                </a:r>
              </a:p>
            </p:txBody>
          </p:sp>
        </p:grpSp>
      </p:grpSp>
    </p:spTree>
    <p:extLst>
      <p:ext uri="{BB962C8B-B14F-4D97-AF65-F5344CB8AC3E}">
        <p14:creationId xmlns:p14="http://schemas.microsoft.com/office/powerpoint/2010/main" val="142171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8D2D-7925-F245-86AD-0D22A448E33A}"/>
              </a:ext>
            </a:extLst>
          </p:cNvPr>
          <p:cNvSpPr>
            <a:spLocks noGrp="1"/>
          </p:cNvSpPr>
          <p:nvPr>
            <p:ph type="title"/>
          </p:nvPr>
        </p:nvSpPr>
        <p:spPr/>
        <p:txBody>
          <a:bodyPr/>
          <a:lstStyle/>
          <a:p>
            <a:r>
              <a:rPr lang="en-US"/>
              <a:t>Traditional Disability VS Loss of License</a:t>
            </a:r>
          </a:p>
        </p:txBody>
      </p:sp>
      <p:sp>
        <p:nvSpPr>
          <p:cNvPr id="3" name="Content Placeholder 2">
            <a:extLst>
              <a:ext uri="{FF2B5EF4-FFF2-40B4-BE49-F238E27FC236}">
                <a16:creationId xmlns:a16="http://schemas.microsoft.com/office/drawing/2014/main" id="{652B9F4E-8E3A-3454-291B-D4B973D51621}"/>
              </a:ext>
            </a:extLst>
          </p:cNvPr>
          <p:cNvSpPr>
            <a:spLocks noGrp="1"/>
          </p:cNvSpPr>
          <p:nvPr>
            <p:ph idx="1"/>
          </p:nvPr>
        </p:nvSpPr>
        <p:spPr/>
        <p:txBody>
          <a:bodyPr/>
          <a:lstStyle/>
          <a:p>
            <a:r>
              <a:rPr lang="en-US" dirty="0"/>
              <a:t>Safety vs capability</a:t>
            </a:r>
          </a:p>
          <a:p>
            <a:r>
              <a:rPr lang="en-US" dirty="0"/>
              <a:t>Unpublished FAA regulations, AME Guide, interpreting that information to apply to the pilot’s case</a:t>
            </a:r>
          </a:p>
          <a:p>
            <a:r>
              <a:rPr lang="en-US" dirty="0"/>
              <a:t>Avoiding missed opportunities to get back to the cockpit. </a:t>
            </a:r>
          </a:p>
          <a:p>
            <a:r>
              <a:rPr lang="en-US" dirty="0"/>
              <a:t>When policy changes occur that could affect previous case reviews, help guide us as to what to look for (diagnosis ICD9/ICD10 </a:t>
            </a:r>
            <a:r>
              <a:rPr lang="en-US"/>
              <a:t>code)</a:t>
            </a:r>
            <a:endParaRPr lang="en-US" dirty="0"/>
          </a:p>
        </p:txBody>
      </p:sp>
    </p:spTree>
    <p:extLst>
      <p:ext uri="{BB962C8B-B14F-4D97-AF65-F5344CB8AC3E}">
        <p14:creationId xmlns:p14="http://schemas.microsoft.com/office/powerpoint/2010/main" val="780769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E33A2E4446464A8EBF6B51F40D9CAB" ma:contentTypeVersion="6" ma:contentTypeDescription="Create a new document." ma:contentTypeScope="" ma:versionID="3e923391b511d3a0a332dd732579453d">
  <xsd:schema xmlns:xsd="http://www.w3.org/2001/XMLSchema" xmlns:xs="http://www.w3.org/2001/XMLSchema" xmlns:p="http://schemas.microsoft.com/office/2006/metadata/properties" xmlns:ns2="ec58b2bc-0b52-4c47-bccf-378f3976d437" xmlns:ns3="2066d533-123c-4841-b5a4-52e7a4b22b6c" targetNamespace="http://schemas.microsoft.com/office/2006/metadata/properties" ma:root="true" ma:fieldsID="758ea9c86b1356c273a00ac78f4d5c2f" ns2:_="" ns3:_="">
    <xsd:import namespace="ec58b2bc-0b52-4c47-bccf-378f3976d437"/>
    <xsd:import namespace="2066d533-123c-4841-b5a4-52e7a4b22b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8b2bc-0b52-4c47-bccf-378f3976d4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66d533-123c-4841-b5a4-52e7a4b22b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F46E91-9C2A-4E65-AF00-7B2CEFBD7AD3}">
  <ds:schemaRef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terms/"/>
    <ds:schemaRef ds:uri="http://schemas.microsoft.com/office/2006/metadata/properties"/>
    <ds:schemaRef ds:uri="http://purl.org/dc/dcmitype/"/>
    <ds:schemaRef ds:uri="2066d533-123c-4841-b5a4-52e7a4b22b6c"/>
    <ds:schemaRef ds:uri="ec58b2bc-0b52-4c47-bccf-378f3976d437"/>
  </ds:schemaRefs>
</ds:datastoreItem>
</file>

<file path=customXml/itemProps2.xml><?xml version="1.0" encoding="utf-8"?>
<ds:datastoreItem xmlns:ds="http://schemas.openxmlformats.org/officeDocument/2006/customXml" ds:itemID="{EA9539C7-3751-40E4-B01A-09945F760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8b2bc-0b52-4c47-bccf-378f3976d437"/>
    <ds:schemaRef ds:uri="2066d533-123c-4841-b5a4-52e7a4b22b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28F05-76AF-4BD7-B8B7-44650A76AE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TotalTime>
  <Words>4473</Words>
  <Application>Microsoft Macintosh PowerPoint</Application>
  <PresentationFormat>Widescreen</PresentationFormat>
  <Paragraphs>322</Paragraphs>
  <Slides>21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Narrow</vt:lpstr>
      <vt:lpstr>Calibre Semibold</vt:lpstr>
      <vt:lpstr>Calibri</vt:lpstr>
      <vt:lpstr>Century Gothic</vt:lpstr>
      <vt:lpstr>Cocogoose</vt:lpstr>
      <vt:lpstr>Segoe UI</vt:lpstr>
      <vt:lpstr>Segoe UI Semibold</vt:lpstr>
      <vt:lpstr>Wingdings</vt:lpstr>
      <vt:lpstr>Office Theme</vt:lpstr>
      <vt:lpstr>PowerPoint Presentation</vt:lpstr>
      <vt:lpstr>History of Harvey Watt &amp; Company</vt:lpstr>
      <vt:lpstr>PowerPoint Presentation</vt:lpstr>
      <vt:lpstr>PowerPoint Presentation</vt:lpstr>
      <vt:lpstr>The Pilot is Different</vt:lpstr>
      <vt:lpstr>New Plan Features</vt:lpstr>
      <vt:lpstr>Individual Disability Coverage vs. 21 Air Employer-Sponsored Benefit </vt:lpstr>
      <vt:lpstr>Plan Comparison</vt:lpstr>
      <vt:lpstr>Traditional Disability VS Loss of License</vt:lpstr>
      <vt:lpstr>The Harvey Watt Process</vt:lpstr>
      <vt:lpstr>Your Team</vt:lpstr>
      <vt:lpstr>FAA Trained Claims Consultants Making your life easier</vt:lpstr>
      <vt:lpstr>Clinical Management &amp; Resources</vt:lpstr>
      <vt:lpstr>Electronic Surveys</vt:lpstr>
      <vt:lpstr>Systems &amp; Reporting</vt:lpstr>
      <vt:lpstr>Requesting AeroMedical Assistance Without A Claim</vt:lpstr>
      <vt:lpstr>How to Submit a Claim</vt:lpstr>
      <vt:lpstr>How to Enroll</vt:lpstr>
      <vt:lpstr>Commitment to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Udayraj Shetty</dc:creator>
  <cp:lastModifiedBy>Rob Alston</cp:lastModifiedBy>
  <cp:revision>2</cp:revision>
  <cp:lastPrinted>2021-05-21T14:41:44Z</cp:lastPrinted>
  <dcterms:created xsi:type="dcterms:W3CDTF">2019-06-17T06:46:27Z</dcterms:created>
  <dcterms:modified xsi:type="dcterms:W3CDTF">2026-02-05T19:41:06Z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0x01010054E33A2E4446464A8EBF6B51F40D9CAB</vt:lpwstr>
  </property>
</Properties>
</file>